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
  </p:notesMasterIdLst>
  <p:sldIdLst>
    <p:sldId id="2147483271" r:id="rId2"/>
    <p:sldId id="214748326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9" d="100"/>
          <a:sy n="109" d="100"/>
        </p:scale>
        <p:origin x="55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482EB-1869-4F08-8429-EADF34F374F5}" type="datetimeFigureOut">
              <a:rPr lang="en-GB" smtClean="0"/>
              <a:t>17/03/2026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02AF2-27B9-418B-9BA0-55B79ABA3F36}" type="slidenum">
              <a:rPr lang="en-GB" smtClean="0"/>
              <a:t>‹#›</a:t>
            </a:fld>
            <a:endParaRPr lang="en-GB"/>
          </a:p>
        </p:txBody>
      </p:sp>
    </p:spTree>
    <p:extLst>
      <p:ext uri="{BB962C8B-B14F-4D97-AF65-F5344CB8AC3E}">
        <p14:creationId xmlns:p14="http://schemas.microsoft.com/office/powerpoint/2010/main" val="53226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94AB8-5184-E571-FACB-A81E42766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5D5DD-12B1-7CD2-9504-120138C10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37178-E156-9452-A4B0-9B6CD8EB550D}"/>
              </a:ext>
            </a:extLst>
          </p:cNvPr>
          <p:cNvSpPr>
            <a:spLocks noGrp="1"/>
          </p:cNvSpPr>
          <p:nvPr>
            <p:ph type="body" idx="1"/>
          </p:nvPr>
        </p:nvSpPr>
        <p:spPr/>
        <p:txBody>
          <a:bodyPr/>
          <a:lstStyle/>
          <a:p>
            <a:r>
              <a:rPr lang="en-GB" sz="1200">
                <a:solidFill>
                  <a:schemeClr val="tx1"/>
                </a:solidFill>
              </a:rPr>
              <a:t>Kerrie</a:t>
            </a:r>
          </a:p>
          <a:p>
            <a:endParaRPr lang="en-GB" sz="1200">
              <a:solidFill>
                <a:schemeClr val="tx1"/>
              </a:solidFill>
            </a:endParaRPr>
          </a:p>
          <a:p>
            <a:r>
              <a:rPr lang="en-GB" sz="1200">
                <a:solidFill>
                  <a:schemeClr val="tx1"/>
                </a:solidFill>
              </a:rPr>
              <a:t>We’ve given three examples in our submission, here are four more projects that showcase the breadth and depth of the data linkages the SDE…</a:t>
            </a:r>
          </a:p>
          <a:p>
            <a:endParaRPr lang="en-GB" sz="1200">
              <a:solidFill>
                <a:schemeClr val="tx1"/>
              </a:solidFill>
            </a:endParaRPr>
          </a:p>
          <a:p>
            <a:r>
              <a:rPr lang="en-GB" sz="1200">
                <a:solidFill>
                  <a:schemeClr val="tx1"/>
                </a:solidFill>
              </a:rPr>
              <a:t>38 research projects live/completed;</a:t>
            </a:r>
          </a:p>
          <a:p>
            <a:r>
              <a:rPr lang="en-GB" sz="1200">
                <a:solidFill>
                  <a:schemeClr val="tx1"/>
                </a:solidFill>
              </a:rPr>
              <a:t>210 opportunities in the pipeline</a:t>
            </a:r>
          </a:p>
          <a:p>
            <a:r>
              <a:rPr lang="en-GB" sz="1200"/>
              <a:t>Cancer most popular therapeutic area</a:t>
            </a:r>
          </a:p>
          <a:p>
            <a:r>
              <a:rPr lang="en-GB" sz="1200">
                <a:solidFill>
                  <a:schemeClr val="tx1"/>
                </a:solidFill>
              </a:rPr>
              <a:t>Over </a:t>
            </a:r>
            <a:r>
              <a:rPr lang="en-GB" sz="1200"/>
              <a:t>25% pipeline AI related </a:t>
            </a:r>
            <a:endParaRPr lang="en-GB" sz="1200">
              <a:solidFill>
                <a:schemeClr val="tx1"/>
              </a:solidFill>
            </a:endParaRPr>
          </a:p>
          <a:p>
            <a:endParaRPr lang="en-GB"/>
          </a:p>
          <a:p>
            <a:endParaRPr lang="en-GB"/>
          </a:p>
          <a:p>
            <a:r>
              <a:rPr lang="en-GB"/>
              <a:t>Further to the examples we shared in our original submission, here</a:t>
            </a:r>
            <a:r>
              <a:rPr lang="en-GB" sz="1200">
                <a:solidFill>
                  <a:schemeClr val="tx1"/>
                </a:solidFill>
              </a:rPr>
              <a:t> are </a:t>
            </a:r>
            <a:r>
              <a:rPr lang="en-GB"/>
              <a:t>four </a:t>
            </a:r>
            <a:r>
              <a:rPr lang="en-GB" sz="1200">
                <a:solidFill>
                  <a:schemeClr val="tx1"/>
                </a:solidFill>
              </a:rPr>
              <a:t>more projects that showcase the </a:t>
            </a:r>
            <a:r>
              <a:rPr lang="en-GB"/>
              <a:t>breadth, depth and </a:t>
            </a:r>
            <a:r>
              <a:rPr lang="en-GB" sz="1200">
                <a:solidFill>
                  <a:schemeClr val="tx1"/>
                </a:solidFill>
              </a:rPr>
              <a:t>impact of the SDE…</a:t>
            </a:r>
          </a:p>
          <a:p>
            <a:endParaRPr lang="en-GB" sz="1200">
              <a:solidFill>
                <a:schemeClr val="tx1"/>
              </a:solidFill>
            </a:endParaRPr>
          </a:p>
          <a:p>
            <a:r>
              <a:rPr lang="en-GB" sz="1200">
                <a:solidFill>
                  <a:schemeClr val="tx1"/>
                </a:solidFill>
              </a:rPr>
              <a:t>DART</a:t>
            </a:r>
          </a:p>
          <a:p>
            <a:endParaRPr lang="en-GB" sz="1200">
              <a:solidFill>
                <a:schemeClr val="tx1"/>
              </a:solidFill>
            </a:endParaRPr>
          </a:p>
          <a:p>
            <a:pPr marL="0" indent="0">
              <a:lnSpc>
                <a:spcPct val="100000"/>
              </a:lnSpc>
              <a:buNone/>
            </a:pPr>
            <a:r>
              <a:rPr lang="en-GB" sz="1000">
                <a:solidFill>
                  <a:schemeClr val="tx2"/>
                </a:solidFill>
                <a:latin typeface="+mn-lt"/>
                <a:cs typeface="Calibri" panose="020F0502020204030204" pitchFamily="34" charset="0"/>
              </a:rPr>
              <a:t>DART</a:t>
            </a:r>
            <a:r>
              <a:rPr lang="en-GB" sz="1000">
                <a:latin typeface="+mn-lt"/>
              </a:rPr>
              <a:t> uses </a:t>
            </a:r>
            <a:r>
              <a:rPr lang="en-GB" sz="1000">
                <a:solidFill>
                  <a:schemeClr val="tx2"/>
                </a:solidFill>
                <a:latin typeface="+mn-lt"/>
                <a:cs typeface="Calibri" panose="020F0502020204030204" pitchFamily="34" charset="0"/>
              </a:rPr>
              <a:t>AI to review lung check data &amp; imaging to:  </a:t>
            </a:r>
          </a:p>
          <a:p>
            <a:pPr marL="228594" lvl="1">
              <a:lnSpc>
                <a:spcPct val="80000"/>
              </a:lnSpc>
              <a:spcBef>
                <a:spcPts val="1000"/>
              </a:spcBef>
            </a:pPr>
            <a:r>
              <a:rPr lang="en-GB" sz="1400">
                <a:solidFill>
                  <a:schemeClr val="tx2"/>
                </a:solidFill>
                <a:latin typeface="+mn-lt"/>
                <a:cs typeface="Calibri" panose="020F0502020204030204" pitchFamily="34" charset="0"/>
              </a:rPr>
              <a:t>better identify non-cancerous nodules as well as other diagnoses </a:t>
            </a:r>
            <a:r>
              <a:rPr lang="en-GB" sz="1400">
                <a:solidFill>
                  <a:schemeClr val="tx2"/>
                </a:solidFill>
                <a:cs typeface="Calibri" panose="020F0502020204030204" pitchFamily="34" charset="0"/>
              </a:rPr>
              <a:t>such as heart or other lung problems</a:t>
            </a:r>
            <a:endParaRPr lang="en-GB" sz="1400">
              <a:solidFill>
                <a:schemeClr val="tx2"/>
              </a:solidFill>
              <a:latin typeface="+mn-lt"/>
              <a:cs typeface="Calibri" panose="020F0502020204030204" pitchFamily="34" charset="0"/>
            </a:endParaRPr>
          </a:p>
          <a:p>
            <a:pPr marL="228594" lvl="1">
              <a:lnSpc>
                <a:spcPct val="80000"/>
              </a:lnSpc>
              <a:spcBef>
                <a:spcPts val="1000"/>
              </a:spcBef>
            </a:pPr>
            <a:r>
              <a:rPr lang="en-GB" sz="1400">
                <a:solidFill>
                  <a:schemeClr val="tx2"/>
                </a:solidFill>
                <a:latin typeface="+mn-lt"/>
                <a:cs typeface="Calibri" panose="020F0502020204030204" pitchFamily="34" charset="0"/>
              </a:rPr>
              <a:t>speed up diagnosis of early-stage lung cancer</a:t>
            </a:r>
          </a:p>
          <a:p>
            <a:pPr marL="228594" lvl="1">
              <a:lnSpc>
                <a:spcPct val="80000"/>
              </a:lnSpc>
              <a:spcBef>
                <a:spcPts val="1000"/>
              </a:spcBef>
            </a:pPr>
            <a:r>
              <a:rPr lang="en-GB" sz="1400">
                <a:solidFill>
                  <a:schemeClr val="tx2"/>
                </a:solidFill>
                <a:latin typeface="+mn-lt"/>
                <a:cs typeface="Calibri" panose="020F0502020204030204" pitchFamily="34" charset="0"/>
              </a:rPr>
              <a:t>Reduce unnecessary investigations </a:t>
            </a:r>
          </a:p>
          <a:p>
            <a:pPr marL="228594" lvl="1">
              <a:lnSpc>
                <a:spcPct val="80000"/>
              </a:lnSpc>
              <a:spcBef>
                <a:spcPts val="1000"/>
              </a:spcBef>
            </a:pPr>
            <a:r>
              <a:rPr lang="en-GB" sz="1400">
                <a:solidFill>
                  <a:schemeClr val="tx2"/>
                </a:solidFill>
                <a:latin typeface="+mn-lt"/>
                <a:cs typeface="Calibri" panose="020F0502020204030204" pitchFamily="34" charset="0"/>
              </a:rPr>
              <a:t>Improve safety and reach of  life-saving Lung Health Checks</a:t>
            </a:r>
          </a:p>
          <a:p>
            <a:endParaRPr lang="en-GB" sz="1200">
              <a:solidFill>
                <a:schemeClr val="tx1"/>
              </a:solidFill>
            </a:endParaRPr>
          </a:p>
          <a:p>
            <a:r>
              <a:rPr lang="en-GB">
                <a:solidFill>
                  <a:srgbClr val="222222"/>
                </a:solidFill>
                <a:highlight>
                  <a:srgbClr val="FFFFFF"/>
                </a:highlight>
              </a:rPr>
              <a:t>evaluate the real-world impact of implementing </a:t>
            </a:r>
            <a:r>
              <a:rPr lang="en-GB" err="1">
                <a:solidFill>
                  <a:srgbClr val="222222"/>
                </a:solidFill>
                <a:highlight>
                  <a:srgbClr val="FFFFFF"/>
                </a:highlight>
              </a:rPr>
              <a:t>Radiobotics</a:t>
            </a:r>
            <a:r>
              <a:rPr lang="en-GB">
                <a:solidFill>
                  <a:srgbClr val="222222"/>
                </a:solidFill>
                <a:highlight>
                  <a:srgbClr val="FFFFFF"/>
                </a:highlight>
              </a:rPr>
              <a:t>' AI-powered fracture detection tool, </a:t>
            </a:r>
            <a:r>
              <a:rPr lang="en-GB" err="1">
                <a:solidFill>
                  <a:srgbClr val="222222"/>
                </a:solidFill>
                <a:highlight>
                  <a:srgbClr val="FFFFFF"/>
                </a:highlight>
              </a:rPr>
              <a:t>RBfracture</a:t>
            </a:r>
            <a:r>
              <a:rPr lang="en-GB">
                <a:solidFill>
                  <a:srgbClr val="222222"/>
                </a:solidFill>
                <a:highlight>
                  <a:srgbClr val="FFFFFF"/>
                </a:highlight>
              </a:rPr>
              <a:t>™ in clinical workflows across four NHS Trusts in the Thames Valley. </a:t>
            </a:r>
            <a:endParaRPr lang="en-GB"/>
          </a:p>
          <a:p>
            <a:endParaRPr lang="en-GB" sz="1200">
              <a:solidFill>
                <a:schemeClr val="tx1"/>
              </a:solidFill>
            </a:endParaRPr>
          </a:p>
          <a:p>
            <a:r>
              <a:rPr lang="en-GB" sz="1200" b="1">
                <a:solidFill>
                  <a:schemeClr val="tx1"/>
                </a:solidFill>
              </a:rPr>
              <a:t>CSOR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Half a million children in England and Wales undergo surgery each year</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there is significant variation in the way children are treated for surgical conditions (conditions which usually, but not always, require an operation).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at the moment, we do not know which parts of this variation affect how successfully children are treated.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It will only be possible to find this out if reliable information can be collected about how children are currently treated, and this information can be linked to information about their long-term health and wellbeing.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The CSOR programme aims to do just this.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Additionally, the programme aims to provide a mechanism by which hospitals can compare their own practice to that of others, and elements of good practice can be easily identified and shared.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By trying to identify and promote areas of best practice, the CSOR programme will hopefully provide a mechanism for improving the number of children that are successfully treated, as well as improving the experience of children and their carers.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To begin with, CSOR will look at six conditions for which children undergo early surgery:</a:t>
            </a:r>
          </a:p>
          <a:p>
            <a:pPr marL="171450" indent="-171450">
              <a:buFontTx/>
              <a:buChar char="-"/>
            </a:pPr>
            <a:r>
              <a:rPr lang="en-GB" sz="1200" b="0" i="0" kern="1200">
                <a:solidFill>
                  <a:schemeClr val="tx1"/>
                </a:solidFill>
                <a:effectLst/>
                <a:latin typeface="+mn-lt"/>
                <a:ea typeface="+mn-ea"/>
                <a:cs typeface="+mn-cs"/>
              </a:rPr>
              <a:t>oesophageal atresia, </a:t>
            </a:r>
          </a:p>
          <a:p>
            <a:pPr marL="171450" indent="-171450">
              <a:buFontTx/>
              <a:buChar char="-"/>
            </a:pPr>
            <a:r>
              <a:rPr lang="en-GB" sz="1200" b="0" i="0" kern="1200">
                <a:solidFill>
                  <a:schemeClr val="tx1"/>
                </a:solidFill>
                <a:effectLst/>
                <a:latin typeface="+mn-lt"/>
                <a:ea typeface="+mn-ea"/>
                <a:cs typeface="+mn-cs"/>
              </a:rPr>
              <a:t>gastroschisis, </a:t>
            </a:r>
          </a:p>
          <a:p>
            <a:pPr marL="171450" indent="-171450">
              <a:buFontTx/>
              <a:buChar char="-"/>
            </a:pPr>
            <a:r>
              <a:rPr lang="en-GB" sz="1200" b="0" i="0" kern="1200">
                <a:solidFill>
                  <a:schemeClr val="tx1"/>
                </a:solidFill>
                <a:effectLst/>
                <a:latin typeface="+mn-lt"/>
                <a:ea typeface="+mn-ea"/>
                <a:cs typeface="+mn-cs"/>
              </a:rPr>
              <a:t>Hirschsprung's disease, </a:t>
            </a:r>
          </a:p>
          <a:p>
            <a:pPr marL="171450" indent="-171450">
              <a:buFontTx/>
              <a:buChar char="-"/>
            </a:pPr>
            <a:r>
              <a:rPr lang="en-GB" sz="1200" b="0" i="0" kern="1200">
                <a:solidFill>
                  <a:schemeClr val="tx1"/>
                </a:solidFill>
                <a:effectLst/>
                <a:latin typeface="+mn-lt"/>
                <a:ea typeface="+mn-ea"/>
                <a:cs typeface="+mn-cs"/>
              </a:rPr>
              <a:t>posterior urethral valves, </a:t>
            </a:r>
          </a:p>
          <a:p>
            <a:pPr marL="171450" indent="-171450">
              <a:buFontTx/>
              <a:buChar char="-"/>
            </a:pPr>
            <a:r>
              <a:rPr lang="en-GB" sz="1200" b="0" i="0" kern="1200">
                <a:solidFill>
                  <a:schemeClr val="tx1"/>
                </a:solidFill>
                <a:effectLst/>
                <a:latin typeface="+mn-lt"/>
                <a:ea typeface="+mn-ea"/>
                <a:cs typeface="+mn-cs"/>
              </a:rPr>
              <a:t>congenital diaphragmatic hernia, and </a:t>
            </a:r>
          </a:p>
          <a:p>
            <a:pPr marL="171450" indent="-171450">
              <a:buFontTx/>
              <a:buChar char="-"/>
            </a:pPr>
            <a:r>
              <a:rPr lang="en-GB" sz="1200" b="0" i="0" kern="1200" err="1">
                <a:solidFill>
                  <a:schemeClr val="tx1"/>
                </a:solidFill>
                <a:effectLst/>
                <a:latin typeface="+mn-lt"/>
                <a:ea typeface="+mn-ea"/>
                <a:cs typeface="+mn-cs"/>
              </a:rPr>
              <a:t>necrotisising</a:t>
            </a:r>
            <a:r>
              <a:rPr lang="en-GB" sz="1200" b="0" i="0" kern="1200">
                <a:solidFill>
                  <a:schemeClr val="tx1"/>
                </a:solidFill>
                <a:effectLst/>
                <a:latin typeface="+mn-lt"/>
                <a:ea typeface="+mn-ea"/>
                <a:cs typeface="+mn-cs"/>
              </a:rPr>
              <a:t> enterocolitis. </a:t>
            </a:r>
            <a:endParaRPr lang="en-GB" sz="1200">
              <a:solidFill>
                <a:schemeClr val="tx1"/>
              </a:solidFill>
            </a:endParaRPr>
          </a:p>
          <a:p>
            <a:endParaRPr lang="en-GB" sz="1200">
              <a:solidFill>
                <a:schemeClr val="tx1"/>
              </a:solidFill>
            </a:endParaRPr>
          </a:p>
          <a:p>
            <a:endParaRPr lang="en-GB"/>
          </a:p>
          <a:p>
            <a:r>
              <a:rPr lang="en-GB"/>
              <a:t>Quote from researchers?</a:t>
            </a:r>
          </a:p>
        </p:txBody>
      </p:sp>
      <p:sp>
        <p:nvSpPr>
          <p:cNvPr id="4" name="Slide Number Placeholder 3">
            <a:extLst>
              <a:ext uri="{FF2B5EF4-FFF2-40B4-BE49-F238E27FC236}">
                <a16:creationId xmlns:a16="http://schemas.microsoft.com/office/drawing/2014/main" id="{86D600AC-8976-C957-2892-AE09DF382A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42372-0D2C-4BD1-A967-84E1AED10D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727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Kerrie – talk to impact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42372-0D2C-4BD1-A967-84E1AED10D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0703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NSDE Main cover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41D32E-6CD1-06B0-9D2E-906BDF4F083C}"/>
              </a:ext>
            </a:extLst>
          </p:cNvPr>
          <p:cNvSpPr/>
          <p:nvPr userDrawn="1"/>
        </p:nvSpPr>
        <p:spPr>
          <a:xfrm>
            <a:off x="0" y="1"/>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ext Placeholder 14">
            <a:extLst>
              <a:ext uri="{FF2B5EF4-FFF2-40B4-BE49-F238E27FC236}">
                <a16:creationId xmlns:a16="http://schemas.microsoft.com/office/drawing/2014/main" id="{544DE89D-98F5-583F-A4BA-2A4D0F1BBDA9}"/>
              </a:ext>
            </a:extLst>
          </p:cNvPr>
          <p:cNvSpPr>
            <a:spLocks noGrp="1"/>
          </p:cNvSpPr>
          <p:nvPr>
            <p:ph type="body" sz="quarter" idx="10" hasCustomPrompt="1"/>
          </p:nvPr>
        </p:nvSpPr>
        <p:spPr>
          <a:xfrm>
            <a:off x="6096000" y="4899219"/>
            <a:ext cx="5695949" cy="1049867"/>
          </a:xfrm>
        </p:spPr>
        <p:txBody>
          <a:bodyPr>
            <a:noAutofit/>
          </a:bodyPr>
          <a:lstStyle>
            <a:lvl1pPr marL="0" indent="0">
              <a:buNone/>
              <a:defRPr sz="3200" b="1">
                <a:solidFill>
                  <a:schemeClr val="accent2">
                    <a:lumMod val="20000"/>
                    <a:lumOff val="80000"/>
                  </a:schemeClr>
                </a:solidFill>
              </a:defRPr>
            </a:lvl1pPr>
          </a:lstStyle>
          <a:p>
            <a:pPr lvl="0"/>
            <a:r>
              <a:rPr lang="en-GB"/>
              <a:t>Subheading here</a:t>
            </a:r>
            <a:endParaRPr lang="en-US"/>
          </a:p>
        </p:txBody>
      </p:sp>
      <p:sp>
        <p:nvSpPr>
          <p:cNvPr id="2" name="Title 1"/>
          <p:cNvSpPr>
            <a:spLocks noGrp="1"/>
          </p:cNvSpPr>
          <p:nvPr>
            <p:ph type="ctrTitle" hasCustomPrompt="1"/>
          </p:nvPr>
        </p:nvSpPr>
        <p:spPr>
          <a:xfrm>
            <a:off x="6096000" y="2738046"/>
            <a:ext cx="5695949" cy="2150188"/>
          </a:xfrm>
          <a:prstGeom prst="rect">
            <a:avLst/>
          </a:prstGeom>
        </p:spPr>
        <p:txBody>
          <a:bodyPr anchor="b"/>
          <a:lstStyle>
            <a:lvl1pPr algn="l">
              <a:defRPr sz="6000" b="1">
                <a:solidFill>
                  <a:schemeClr val="bg1"/>
                </a:solidFill>
              </a:defRPr>
            </a:lvl1pPr>
          </a:lstStyle>
          <a:p>
            <a:r>
              <a:rPr lang="en-GB"/>
              <a:t>Title of presentation</a:t>
            </a:r>
            <a:endParaRPr lang="en-US"/>
          </a:p>
        </p:txBody>
      </p:sp>
      <p:pic>
        <p:nvPicPr>
          <p:cNvPr id="4" name="Picture 3">
            <a:extLst>
              <a:ext uri="{FF2B5EF4-FFF2-40B4-BE49-F238E27FC236}">
                <a16:creationId xmlns:a16="http://schemas.microsoft.com/office/drawing/2014/main" id="{B68DC6E1-C314-AD48-094B-B4338B8CB584}"/>
              </a:ext>
            </a:extLst>
          </p:cNvPr>
          <p:cNvPicPr>
            <a:picLocks noChangeAspect="1"/>
          </p:cNvPicPr>
          <p:nvPr userDrawn="1"/>
        </p:nvPicPr>
        <p:blipFill>
          <a:blip r:embed="rId2"/>
          <a:srcRect/>
          <a:stretch/>
        </p:blipFill>
        <p:spPr>
          <a:xfrm>
            <a:off x="0" y="0"/>
            <a:ext cx="5695949" cy="6858000"/>
          </a:xfrm>
          <a:prstGeom prst="rect">
            <a:avLst/>
          </a:prstGeom>
        </p:spPr>
      </p:pic>
      <p:pic>
        <p:nvPicPr>
          <p:cNvPr id="9" name="Picture 8" descr="Logo&#10;&#10;Description automatically generated">
            <a:extLst>
              <a:ext uri="{FF2B5EF4-FFF2-40B4-BE49-F238E27FC236}">
                <a16:creationId xmlns:a16="http://schemas.microsoft.com/office/drawing/2014/main" id="{E9C389B5-C14A-071C-1565-5CBB2547CB83}"/>
              </a:ext>
            </a:extLst>
          </p:cNvPr>
          <p:cNvPicPr>
            <a:picLocks noChangeAspect="1"/>
          </p:cNvPicPr>
          <p:nvPr userDrawn="1"/>
        </p:nvPicPr>
        <p:blipFill>
          <a:blip r:embed="rId3"/>
          <a:stretch>
            <a:fillRect/>
          </a:stretch>
        </p:blipFill>
        <p:spPr>
          <a:xfrm>
            <a:off x="10282565" y="1"/>
            <a:ext cx="1909436" cy="1228404"/>
          </a:xfrm>
          <a:prstGeom prst="rect">
            <a:avLst/>
          </a:prstGeom>
        </p:spPr>
      </p:pic>
      <p:pic>
        <p:nvPicPr>
          <p:cNvPr id="16" name="Picture 15" descr="Text&#10;&#10;Description automatically generated">
            <a:extLst>
              <a:ext uri="{FF2B5EF4-FFF2-40B4-BE49-F238E27FC236}">
                <a16:creationId xmlns:a16="http://schemas.microsoft.com/office/drawing/2014/main" id="{C97F1C90-D72C-74A9-FFA2-7D12F95FC783}"/>
              </a:ext>
            </a:extLst>
          </p:cNvPr>
          <p:cNvPicPr>
            <a:picLocks noChangeAspect="1"/>
          </p:cNvPicPr>
          <p:nvPr userDrawn="1"/>
        </p:nvPicPr>
        <p:blipFill>
          <a:blip r:embed="rId4"/>
          <a:stretch>
            <a:fillRect/>
          </a:stretch>
        </p:blipFill>
        <p:spPr>
          <a:xfrm>
            <a:off x="277235" y="2086344"/>
            <a:ext cx="5419388" cy="3539776"/>
          </a:xfrm>
          <a:prstGeom prst="rect">
            <a:avLst/>
          </a:prstGeom>
        </p:spPr>
      </p:pic>
    </p:spTree>
    <p:extLst>
      <p:ext uri="{BB962C8B-B14F-4D97-AF65-F5344CB8AC3E}">
        <p14:creationId xmlns:p14="http://schemas.microsoft.com/office/powerpoint/2010/main" val="45905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NSDE title and content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6859" y="2461622"/>
            <a:ext cx="5512941" cy="4154935"/>
          </a:xfrm>
        </p:spPr>
        <p:txBody>
          <a:bodyPr>
            <a:normAutofit/>
          </a:bodyPr>
          <a:lstStyle>
            <a:lvl1pPr>
              <a:lnSpc>
                <a:spcPct val="100000"/>
              </a:lnSpc>
              <a:defRPr sz="3200">
                <a:solidFill>
                  <a:srgbClr val="005EB8"/>
                </a:solidFill>
                <a:latin typeface="Calibri" panose="020F0502020204030204" pitchFamily="34" charset="0"/>
                <a:cs typeface="Calibri" panose="020F0502020204030204" pitchFamily="34" charset="0"/>
              </a:defRPr>
            </a:lvl1pPr>
            <a:lvl2pPr>
              <a:lnSpc>
                <a:spcPct val="100000"/>
              </a:lnSpc>
              <a:defRPr sz="3200">
                <a:solidFill>
                  <a:srgbClr val="005EB8"/>
                </a:solidFill>
                <a:latin typeface="Calibri" panose="020F0502020204030204" pitchFamily="34" charset="0"/>
                <a:cs typeface="Calibri" panose="020F0502020204030204" pitchFamily="34" charset="0"/>
              </a:defRPr>
            </a:lvl2pPr>
            <a:lvl3pPr>
              <a:lnSpc>
                <a:spcPct val="100000"/>
              </a:lnSpc>
              <a:defRPr sz="3200">
                <a:solidFill>
                  <a:srgbClr val="005EB8"/>
                </a:solidFill>
                <a:latin typeface="Calibri" panose="020F0502020204030204" pitchFamily="34" charset="0"/>
                <a:cs typeface="Calibri" panose="020F0502020204030204" pitchFamily="34" charset="0"/>
              </a:defRPr>
            </a:lvl3pPr>
            <a:lvl4pPr>
              <a:lnSpc>
                <a:spcPct val="100000"/>
              </a:lnSpc>
              <a:defRPr sz="3200">
                <a:solidFill>
                  <a:srgbClr val="005EB8"/>
                </a:solidFill>
                <a:latin typeface="Calibri" panose="020F0502020204030204" pitchFamily="34" charset="0"/>
                <a:cs typeface="Calibri" panose="020F0502020204030204" pitchFamily="34" charset="0"/>
              </a:defRPr>
            </a:lvl4pPr>
            <a:lvl5pPr>
              <a:lnSpc>
                <a:spcPct val="100000"/>
              </a:lnSpc>
              <a:defRPr sz="3200">
                <a:solidFill>
                  <a:srgbClr val="005EB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199" y="2461621"/>
            <a:ext cx="5512940" cy="4154936"/>
          </a:xfrm>
        </p:spPr>
        <p:txBody>
          <a:bodyPr>
            <a:normAutofit/>
          </a:bodyPr>
          <a:lstStyle>
            <a:lvl1pPr>
              <a:lnSpc>
                <a:spcPct val="100000"/>
              </a:lnSpc>
              <a:defRPr sz="3200">
                <a:solidFill>
                  <a:srgbClr val="005EB8"/>
                </a:solidFill>
                <a:latin typeface="Calibri" panose="020F0502020204030204" pitchFamily="34" charset="0"/>
                <a:cs typeface="Calibri" panose="020F0502020204030204" pitchFamily="34" charset="0"/>
              </a:defRPr>
            </a:lvl1pPr>
            <a:lvl2pPr>
              <a:lnSpc>
                <a:spcPct val="100000"/>
              </a:lnSpc>
              <a:defRPr sz="3200">
                <a:solidFill>
                  <a:srgbClr val="005EB8"/>
                </a:solidFill>
                <a:latin typeface="Calibri" panose="020F0502020204030204" pitchFamily="34" charset="0"/>
                <a:cs typeface="Calibri" panose="020F0502020204030204" pitchFamily="34" charset="0"/>
              </a:defRPr>
            </a:lvl2pPr>
            <a:lvl3pPr>
              <a:lnSpc>
                <a:spcPct val="100000"/>
              </a:lnSpc>
              <a:defRPr sz="3200">
                <a:solidFill>
                  <a:srgbClr val="005EB8"/>
                </a:solidFill>
                <a:latin typeface="Calibri" panose="020F0502020204030204" pitchFamily="34" charset="0"/>
                <a:cs typeface="Calibri" panose="020F0502020204030204" pitchFamily="34" charset="0"/>
              </a:defRPr>
            </a:lvl3pPr>
            <a:lvl4pPr>
              <a:lnSpc>
                <a:spcPct val="100000"/>
              </a:lnSpc>
              <a:defRPr sz="3200">
                <a:solidFill>
                  <a:srgbClr val="005EB8"/>
                </a:solidFill>
                <a:latin typeface="Calibri" panose="020F0502020204030204" pitchFamily="34" charset="0"/>
                <a:cs typeface="Calibri" panose="020F0502020204030204" pitchFamily="34" charset="0"/>
              </a:defRPr>
            </a:lvl4pPr>
            <a:lvl5pPr>
              <a:lnSpc>
                <a:spcPct val="100000"/>
              </a:lnSpc>
              <a:defRPr sz="3200">
                <a:solidFill>
                  <a:srgbClr val="005EB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549CC067-E3F5-CF7F-1C37-47F762BDA3EF}"/>
              </a:ext>
            </a:extLst>
          </p:cNvPr>
          <p:cNvSpPr>
            <a:spLocks noGrp="1"/>
          </p:cNvSpPr>
          <p:nvPr>
            <p:ph type="title"/>
          </p:nvPr>
        </p:nvSpPr>
        <p:spPr>
          <a:xfrm>
            <a:off x="506859" y="1337747"/>
            <a:ext cx="11178283" cy="868427"/>
          </a:xfrm>
          <a:prstGeom prst="rect">
            <a:avLst/>
          </a:prstGeom>
        </p:spPr>
        <p:txBody>
          <a:bodyPr>
            <a:normAutofit/>
          </a:bodyPr>
          <a:lstStyle>
            <a:lvl1pPr>
              <a:defRPr lang="en-US" sz="3733" b="1" dirty="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47296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NS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859" y="1337745"/>
            <a:ext cx="11178283" cy="1325563"/>
          </a:xfrm>
          <a:prstGeom prst="rect">
            <a:avLst/>
          </a:prstGeom>
        </p:spPr>
        <p:txBody>
          <a:bodyPr/>
          <a:lstStyle>
            <a:lvl1pPr>
              <a:defRPr lang="en-US" dirty="0"/>
            </a:lvl1pPr>
          </a:lstStyle>
          <a:p>
            <a:r>
              <a:rPr lang="en-GB"/>
              <a:t>Click to edit Master title style</a:t>
            </a:r>
            <a:endParaRPr lang="en-US"/>
          </a:p>
        </p:txBody>
      </p:sp>
      <p:sp>
        <p:nvSpPr>
          <p:cNvPr id="3" name="Content Placeholder 2"/>
          <p:cNvSpPr>
            <a:spLocks noGrp="1"/>
          </p:cNvSpPr>
          <p:nvPr>
            <p:ph sz="half" idx="1"/>
          </p:nvPr>
        </p:nvSpPr>
        <p:spPr>
          <a:xfrm>
            <a:off x="506858" y="2798245"/>
            <a:ext cx="11178281" cy="3818312"/>
          </a:xfrm>
        </p:spPr>
        <p:txBody>
          <a:bodyPr/>
          <a:lstStyle>
            <a:lvl1pPr>
              <a:defRPr lang="en-GB" dirty="0"/>
            </a:lvl1pPr>
            <a:lvl2pPr>
              <a:defRPr lang="en-GB" dirty="0"/>
            </a:lvl2pPr>
            <a:lvl3pPr>
              <a:defRPr lang="en-GB" dirty="0"/>
            </a:lvl3pPr>
            <a:lvl4pPr>
              <a:defRPr lang="en-GB" dirty="0"/>
            </a:lvl4pPr>
            <a:lvl5pPr>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6847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NSDE 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506859" y="1337745"/>
            <a:ext cx="11178283"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506859" y="2798245"/>
            <a:ext cx="5512941" cy="3818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199" y="2798245"/>
            <a:ext cx="5512940" cy="3818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1743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84CF-D377-C948-E34F-63EB1F794062}"/>
              </a:ext>
            </a:extLst>
          </p:cNvPr>
          <p:cNvSpPr>
            <a:spLocks noGrp="1"/>
          </p:cNvSpPr>
          <p:nvPr>
            <p:ph type="title"/>
          </p:nvPr>
        </p:nvSpPr>
        <p:spPr>
          <a:xfrm>
            <a:off x="475736" y="1047752"/>
            <a:ext cx="11156089" cy="764573"/>
          </a:xfrm>
        </p:spPr>
        <p:txBody>
          <a:bodyPr>
            <a:normAutofit/>
          </a:bodyPr>
          <a:lstStyle>
            <a:lvl1pPr>
              <a:defRPr sz="3733"/>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7D2305-3966-F13A-0171-A5F1441B5FEA}"/>
              </a:ext>
            </a:extLst>
          </p:cNvPr>
          <p:cNvSpPr>
            <a:spLocks noGrp="1"/>
          </p:cNvSpPr>
          <p:nvPr>
            <p:ph sz="half" idx="1"/>
          </p:nvPr>
        </p:nvSpPr>
        <p:spPr>
          <a:xfrm>
            <a:off x="475736" y="1850386"/>
            <a:ext cx="5518665" cy="4020564"/>
          </a:xfrm>
        </p:spPr>
        <p:txBody>
          <a:bodyPr/>
          <a:lstStyle>
            <a:lvl1pPr>
              <a:spcBef>
                <a:spcPts val="667"/>
              </a:spcBef>
              <a:defRPr/>
            </a:lvl1pPr>
            <a:lvl2pPr>
              <a:spcBef>
                <a:spcPts val="667"/>
              </a:spcBef>
              <a:defRPr/>
            </a:lvl2pPr>
            <a:lvl3pPr>
              <a:spcBef>
                <a:spcPts val="667"/>
              </a:spcBef>
              <a:defRPr/>
            </a:lvl3pPr>
            <a:lvl4pPr>
              <a:spcBef>
                <a:spcPts val="667"/>
              </a:spcBef>
              <a:defRPr/>
            </a:lvl4pPr>
            <a:lvl5pPr>
              <a:spcBef>
                <a:spcPts val="667"/>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138D6CF-AB5B-02F8-2A9C-29379FF84C74}"/>
              </a:ext>
            </a:extLst>
          </p:cNvPr>
          <p:cNvSpPr>
            <a:spLocks noGrp="1"/>
          </p:cNvSpPr>
          <p:nvPr>
            <p:ph sz="half" idx="2"/>
          </p:nvPr>
        </p:nvSpPr>
        <p:spPr>
          <a:xfrm>
            <a:off x="6197600" y="1850386"/>
            <a:ext cx="5434224" cy="4020564"/>
          </a:xfrm>
        </p:spPr>
        <p:txBody>
          <a:bodyPr/>
          <a:lstStyle>
            <a:lvl1pPr>
              <a:spcBef>
                <a:spcPts val="667"/>
              </a:spcBef>
              <a:defRPr/>
            </a:lvl1pPr>
            <a:lvl2pPr>
              <a:spcBef>
                <a:spcPts val="667"/>
              </a:spcBef>
              <a:defRPr/>
            </a:lvl2pPr>
            <a:lvl3pPr>
              <a:spcBef>
                <a:spcPts val="667"/>
              </a:spcBef>
              <a:defRPr/>
            </a:lvl3pPr>
            <a:lvl4pPr>
              <a:spcBef>
                <a:spcPts val="667"/>
              </a:spcBef>
              <a:defRPr/>
            </a:lvl4pPr>
            <a:lvl5pPr>
              <a:spcBef>
                <a:spcPts val="667"/>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080F2959-F9F3-793E-8135-5BEE1183B2E7}"/>
              </a:ext>
            </a:extLst>
          </p:cNvPr>
          <p:cNvPicPr>
            <a:picLocks noChangeAspect="1"/>
          </p:cNvPicPr>
          <p:nvPr userDrawn="1"/>
        </p:nvPicPr>
        <p:blipFill>
          <a:blip r:embed="rId3"/>
          <a:srcRect/>
          <a:stretch/>
        </p:blipFill>
        <p:spPr>
          <a:xfrm>
            <a:off x="0" y="8467"/>
            <a:ext cx="12192000" cy="1219200"/>
          </a:xfrm>
          <a:prstGeom prst="rect">
            <a:avLst/>
          </a:prstGeom>
        </p:spPr>
      </p:pic>
      <p:pic>
        <p:nvPicPr>
          <p:cNvPr id="12" name="Picture 11">
            <a:extLst>
              <a:ext uri="{FF2B5EF4-FFF2-40B4-BE49-F238E27FC236}">
                <a16:creationId xmlns:a16="http://schemas.microsoft.com/office/drawing/2014/main" id="{64FBC5CC-8C3B-3517-BDA0-56C5F0DCE554}"/>
              </a:ext>
            </a:extLst>
          </p:cNvPr>
          <p:cNvPicPr>
            <a:picLocks noChangeAspect="1"/>
          </p:cNvPicPr>
          <p:nvPr userDrawn="1"/>
        </p:nvPicPr>
        <p:blipFill rotWithShape="1">
          <a:blip r:embed="rId4"/>
          <a:srcRect l="89099" t="37755"/>
          <a:stretch/>
        </p:blipFill>
        <p:spPr>
          <a:xfrm>
            <a:off x="10862963" y="6093427"/>
            <a:ext cx="1329037" cy="764573"/>
          </a:xfrm>
          <a:prstGeom prst="rect">
            <a:avLst/>
          </a:prstGeom>
        </p:spPr>
      </p:pic>
      <p:sp>
        <p:nvSpPr>
          <p:cNvPr id="5" name="No_Classification">
            <a:extLst>
              <a:ext uri="{FF2B5EF4-FFF2-40B4-BE49-F238E27FC236}">
                <a16:creationId xmlns:a16="http://schemas.microsoft.com/office/drawing/2014/main" id="{B3E6E41B-35E7-74DD-EFCE-048B0095FC57}"/>
              </a:ext>
            </a:extLst>
          </p:cNvPr>
          <p:cNvSpPr txBox="1"/>
          <p:nvPr userDrawn="1">
            <p:custDataLst>
              <p:tags r:id="rId1"/>
            </p:custDataLst>
          </p:nvPr>
        </p:nvSpPr>
        <p:spPr>
          <a:xfrm>
            <a:off x="619083" y="6700689"/>
            <a:ext cx="662263" cy="456365"/>
          </a:xfrm>
          <a:prstGeom prst="rect">
            <a:avLst/>
          </a:prstGeom>
          <a:noFill/>
        </p:spPr>
        <p:txBody>
          <a:bodyPr vert="horz" lIns="47921" tIns="23876" rIns="47921" bIns="62315" rtlCol="0">
            <a:spAutoFit/>
          </a:bodyPr>
          <a:lstStyle/>
          <a:p>
            <a:endParaRPr lang="en-GB" sz="2400"/>
          </a:p>
        </p:txBody>
      </p:sp>
    </p:spTree>
    <p:extLst>
      <p:ext uri="{BB962C8B-B14F-4D97-AF65-F5344CB8AC3E}">
        <p14:creationId xmlns:p14="http://schemas.microsoft.com/office/powerpoint/2010/main" val="155608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NS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859" y="1337747"/>
            <a:ext cx="11178283" cy="868427"/>
          </a:xfrm>
          <a:prstGeom prst="rect">
            <a:avLst/>
          </a:prstGeom>
        </p:spPr>
        <p:txBody>
          <a:bodyPr>
            <a:normAutofit/>
          </a:bodyPr>
          <a:lstStyle>
            <a:lvl1pPr>
              <a:defRPr lang="en-US" sz="3733" b="1" dirty="0">
                <a:latin typeface="Calibri" panose="020F0502020204030204" pitchFamily="34" charset="0"/>
                <a:cs typeface="Calibri" panose="020F0502020204030204" pitchFamily="34" charset="0"/>
              </a:defRPr>
            </a:lvl1pPr>
          </a:lstStyle>
          <a:p>
            <a:endParaRPr lang="en-US"/>
          </a:p>
        </p:txBody>
      </p:sp>
      <p:sp>
        <p:nvSpPr>
          <p:cNvPr id="3" name="Content Placeholder 2"/>
          <p:cNvSpPr>
            <a:spLocks noGrp="1"/>
          </p:cNvSpPr>
          <p:nvPr>
            <p:ph sz="half" idx="1"/>
          </p:nvPr>
        </p:nvSpPr>
        <p:spPr>
          <a:xfrm>
            <a:off x="506858" y="2461623"/>
            <a:ext cx="11178281" cy="4154935"/>
          </a:xfrm>
        </p:spPr>
        <p:txBody>
          <a:bodyPr>
            <a:normAutofit/>
          </a:bodyPr>
          <a:lstStyle>
            <a:lvl1pPr>
              <a:lnSpc>
                <a:spcPct val="100000"/>
              </a:lnSpc>
              <a:defRPr lang="en-GB" sz="3200" dirty="0">
                <a:solidFill>
                  <a:srgbClr val="005EB8"/>
                </a:solidFill>
                <a:latin typeface="Calibri" panose="020F0502020204030204" pitchFamily="34" charset="0"/>
                <a:cs typeface="Calibri" panose="020F0502020204030204" pitchFamily="34" charset="0"/>
              </a:defRPr>
            </a:lvl1pPr>
            <a:lvl2pPr marL="685783" indent="-228594">
              <a:lnSpc>
                <a:spcPct val="100000"/>
              </a:lnSpc>
              <a:buFont typeface="System Font Regular"/>
              <a:buChar char="-"/>
              <a:defRPr lang="en-GB" sz="3200" dirty="0">
                <a:solidFill>
                  <a:srgbClr val="005EB8"/>
                </a:solidFill>
                <a:latin typeface="Calibri" panose="020F0502020204030204" pitchFamily="34" charset="0"/>
                <a:cs typeface="Calibri" panose="020F0502020204030204" pitchFamily="34" charset="0"/>
              </a:defRPr>
            </a:lvl2pPr>
            <a:lvl3pPr marL="1142971" indent="-228594">
              <a:lnSpc>
                <a:spcPct val="100000"/>
              </a:lnSpc>
              <a:buFont typeface="System Font Regular"/>
              <a:buChar char="-"/>
              <a:defRPr lang="en-GB" sz="3200" dirty="0">
                <a:solidFill>
                  <a:srgbClr val="005EB8"/>
                </a:solidFill>
                <a:latin typeface="Calibri" panose="020F0502020204030204" pitchFamily="34" charset="0"/>
                <a:cs typeface="Calibri" panose="020F0502020204030204" pitchFamily="34" charset="0"/>
              </a:defRPr>
            </a:lvl3pPr>
            <a:lvl4pPr marL="1600160" indent="-228594">
              <a:lnSpc>
                <a:spcPct val="100000"/>
              </a:lnSpc>
              <a:buFont typeface="System Font Regular"/>
              <a:buChar char="-"/>
              <a:defRPr lang="en-GB" sz="3200" dirty="0">
                <a:solidFill>
                  <a:srgbClr val="005EB8"/>
                </a:solidFill>
                <a:latin typeface="Calibri" panose="020F0502020204030204" pitchFamily="34" charset="0"/>
                <a:cs typeface="Calibri" panose="020F0502020204030204" pitchFamily="34" charset="0"/>
              </a:defRPr>
            </a:lvl4pPr>
            <a:lvl5pPr marL="2057349" indent="-228594">
              <a:lnSpc>
                <a:spcPct val="100000"/>
              </a:lnSpc>
              <a:buFont typeface="System Font Regular"/>
              <a:buChar char="-"/>
              <a:defRPr lang="en-US" sz="3200" dirty="0">
                <a:solidFill>
                  <a:srgbClr val="005EB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5565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NSDE Main cover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41D32E-6CD1-06B0-9D2E-906BDF4F083C}"/>
              </a:ext>
            </a:extLst>
          </p:cNvPr>
          <p:cNvSpPr/>
          <p:nvPr userDrawn="1"/>
        </p:nvSpPr>
        <p:spPr>
          <a:xfrm>
            <a:off x="0" y="1"/>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ext Placeholder 14">
            <a:extLst>
              <a:ext uri="{FF2B5EF4-FFF2-40B4-BE49-F238E27FC236}">
                <a16:creationId xmlns:a16="http://schemas.microsoft.com/office/drawing/2014/main" id="{544DE89D-98F5-583F-A4BA-2A4D0F1BBDA9}"/>
              </a:ext>
            </a:extLst>
          </p:cNvPr>
          <p:cNvSpPr>
            <a:spLocks noGrp="1"/>
          </p:cNvSpPr>
          <p:nvPr>
            <p:ph type="body" sz="quarter" idx="10" hasCustomPrompt="1"/>
          </p:nvPr>
        </p:nvSpPr>
        <p:spPr>
          <a:xfrm>
            <a:off x="6096000" y="4899219"/>
            <a:ext cx="5695949" cy="1049867"/>
          </a:xfrm>
        </p:spPr>
        <p:txBody>
          <a:bodyPr>
            <a:noAutofit/>
          </a:bodyPr>
          <a:lstStyle>
            <a:lvl1pPr marL="0" indent="0">
              <a:buNone/>
              <a:defRPr sz="3200" b="1">
                <a:solidFill>
                  <a:schemeClr val="accent2">
                    <a:lumMod val="20000"/>
                    <a:lumOff val="80000"/>
                  </a:schemeClr>
                </a:solidFill>
              </a:defRPr>
            </a:lvl1pPr>
          </a:lstStyle>
          <a:p>
            <a:pPr lvl="0"/>
            <a:r>
              <a:rPr lang="en-GB"/>
              <a:t>Subheading here</a:t>
            </a:r>
            <a:endParaRPr lang="en-US"/>
          </a:p>
        </p:txBody>
      </p:sp>
      <p:sp>
        <p:nvSpPr>
          <p:cNvPr id="2" name="Title 1"/>
          <p:cNvSpPr>
            <a:spLocks noGrp="1"/>
          </p:cNvSpPr>
          <p:nvPr>
            <p:ph type="ctrTitle" hasCustomPrompt="1"/>
          </p:nvPr>
        </p:nvSpPr>
        <p:spPr>
          <a:xfrm>
            <a:off x="6096000" y="2738046"/>
            <a:ext cx="5695949" cy="2150188"/>
          </a:xfrm>
          <a:prstGeom prst="rect">
            <a:avLst/>
          </a:prstGeom>
        </p:spPr>
        <p:txBody>
          <a:bodyPr anchor="b"/>
          <a:lstStyle>
            <a:lvl1pPr algn="l">
              <a:defRPr sz="6000" b="1">
                <a:solidFill>
                  <a:schemeClr val="bg1"/>
                </a:solidFill>
              </a:defRPr>
            </a:lvl1pPr>
          </a:lstStyle>
          <a:p>
            <a:r>
              <a:rPr lang="en-GB"/>
              <a:t>Title of presentation</a:t>
            </a:r>
            <a:endParaRPr lang="en-US"/>
          </a:p>
        </p:txBody>
      </p:sp>
      <p:pic>
        <p:nvPicPr>
          <p:cNvPr id="4" name="Picture 3">
            <a:extLst>
              <a:ext uri="{FF2B5EF4-FFF2-40B4-BE49-F238E27FC236}">
                <a16:creationId xmlns:a16="http://schemas.microsoft.com/office/drawing/2014/main" id="{B68DC6E1-C314-AD48-094B-B4338B8CB584}"/>
              </a:ext>
            </a:extLst>
          </p:cNvPr>
          <p:cNvPicPr>
            <a:picLocks noChangeAspect="1"/>
          </p:cNvPicPr>
          <p:nvPr userDrawn="1"/>
        </p:nvPicPr>
        <p:blipFill>
          <a:blip r:embed="rId2"/>
          <a:srcRect/>
          <a:stretch/>
        </p:blipFill>
        <p:spPr>
          <a:xfrm>
            <a:off x="0" y="0"/>
            <a:ext cx="5695949" cy="6858000"/>
          </a:xfrm>
          <a:prstGeom prst="rect">
            <a:avLst/>
          </a:prstGeom>
        </p:spPr>
      </p:pic>
      <p:pic>
        <p:nvPicPr>
          <p:cNvPr id="9" name="Picture 8" descr="Logo&#10;&#10;Description automatically generated">
            <a:extLst>
              <a:ext uri="{FF2B5EF4-FFF2-40B4-BE49-F238E27FC236}">
                <a16:creationId xmlns:a16="http://schemas.microsoft.com/office/drawing/2014/main" id="{E9C389B5-C14A-071C-1565-5CBB2547CB83}"/>
              </a:ext>
            </a:extLst>
          </p:cNvPr>
          <p:cNvPicPr>
            <a:picLocks noChangeAspect="1"/>
          </p:cNvPicPr>
          <p:nvPr userDrawn="1"/>
        </p:nvPicPr>
        <p:blipFill>
          <a:blip r:embed="rId3"/>
          <a:stretch>
            <a:fillRect/>
          </a:stretch>
        </p:blipFill>
        <p:spPr>
          <a:xfrm>
            <a:off x="10282565" y="1"/>
            <a:ext cx="1909436" cy="1228404"/>
          </a:xfrm>
          <a:prstGeom prst="rect">
            <a:avLst/>
          </a:prstGeom>
        </p:spPr>
      </p:pic>
      <p:pic>
        <p:nvPicPr>
          <p:cNvPr id="16" name="Picture 15" descr="Text&#10;&#10;Description automatically generated">
            <a:extLst>
              <a:ext uri="{FF2B5EF4-FFF2-40B4-BE49-F238E27FC236}">
                <a16:creationId xmlns:a16="http://schemas.microsoft.com/office/drawing/2014/main" id="{C97F1C90-D72C-74A9-FFA2-7D12F95FC783}"/>
              </a:ext>
            </a:extLst>
          </p:cNvPr>
          <p:cNvPicPr>
            <a:picLocks noChangeAspect="1"/>
          </p:cNvPicPr>
          <p:nvPr userDrawn="1"/>
        </p:nvPicPr>
        <p:blipFill>
          <a:blip r:embed="rId4"/>
          <a:stretch>
            <a:fillRect/>
          </a:stretch>
        </p:blipFill>
        <p:spPr>
          <a:xfrm>
            <a:off x="277235" y="2086344"/>
            <a:ext cx="5419388" cy="3539776"/>
          </a:xfrm>
          <a:prstGeom prst="rect">
            <a:avLst/>
          </a:prstGeom>
        </p:spPr>
      </p:pic>
    </p:spTree>
    <p:extLst>
      <p:ext uri="{BB962C8B-B14F-4D97-AF65-F5344CB8AC3E}">
        <p14:creationId xmlns:p14="http://schemas.microsoft.com/office/powerpoint/2010/main" val="2946289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4985-6354-E73C-288F-8286329053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F4E2DB-4EB8-A01A-BFCB-FC84735F30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6D36C-4B97-19DB-D0EA-97385A96C7AF}"/>
              </a:ext>
            </a:extLst>
          </p:cNvPr>
          <p:cNvSpPr>
            <a:spLocks noGrp="1"/>
          </p:cNvSpPr>
          <p:nvPr>
            <p:ph type="dt" sz="half" idx="10"/>
          </p:nvPr>
        </p:nvSpPr>
        <p:spPr/>
        <p:txBody>
          <a:bodyPr/>
          <a:lstStyle/>
          <a:p>
            <a:fld id="{B9358BD5-43F8-1D47-8310-68047AA99950}" type="datetimeFigureOut">
              <a:rPr lang="en-US" smtClean="0"/>
              <a:t>3/17/2026</a:t>
            </a:fld>
            <a:endParaRPr lang="en-US"/>
          </a:p>
        </p:txBody>
      </p:sp>
      <p:sp>
        <p:nvSpPr>
          <p:cNvPr id="5" name="Footer Placeholder 4">
            <a:extLst>
              <a:ext uri="{FF2B5EF4-FFF2-40B4-BE49-F238E27FC236}">
                <a16:creationId xmlns:a16="http://schemas.microsoft.com/office/drawing/2014/main" id="{7B1BBC52-215F-EE15-7694-B4E7716C7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3715B-BD09-B68B-9E1C-D4F8C6CCAA79}"/>
              </a:ext>
            </a:extLst>
          </p:cNvPr>
          <p:cNvSpPr>
            <a:spLocks noGrp="1"/>
          </p:cNvSpPr>
          <p:nvPr>
            <p:ph type="sldNum" sz="quarter" idx="12"/>
          </p:nvPr>
        </p:nvSpPr>
        <p:spPr/>
        <p:txBody>
          <a:bodyPr/>
          <a:lstStyle/>
          <a:p>
            <a:fld id="{967FACDE-B2F1-FB44-A2B1-B044880F534C}" type="slidenum">
              <a:rPr lang="en-US" smtClean="0"/>
              <a:t>‹#›</a:t>
            </a:fld>
            <a:endParaRPr lang="en-US"/>
          </a:p>
        </p:txBody>
      </p:sp>
    </p:spTree>
    <p:extLst>
      <p:ext uri="{BB962C8B-B14F-4D97-AF65-F5344CB8AC3E}">
        <p14:creationId xmlns:p14="http://schemas.microsoft.com/office/powerpoint/2010/main" val="284009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NSDE Break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9" y="3382168"/>
            <a:ext cx="5589143" cy="1325563"/>
          </a:xfrm>
          <a:prstGeom prst="rect">
            <a:avLst/>
          </a:prstGeom>
        </p:spPr>
        <p:txBody>
          <a:bodyPr anchor="b" anchorCtr="0">
            <a:noAutofit/>
          </a:bodyPr>
          <a:lstStyle>
            <a:lvl1pPr>
              <a:defRPr sz="4267" b="1">
                <a:solidFill>
                  <a:schemeClr val="accent1"/>
                </a:solidFill>
                <a:latin typeface="Calibri" panose="020F0502020204030204" pitchFamily="34" charset="0"/>
                <a:cs typeface="Calibri" panose="020F0502020204030204" pitchFamily="34" charset="0"/>
              </a:defRPr>
            </a:lvl1pPr>
          </a:lstStyle>
          <a:p>
            <a:r>
              <a:rPr lang="en-GB"/>
              <a:t>Breaker </a:t>
            </a:r>
            <a:br>
              <a:rPr lang="en-GB"/>
            </a:br>
            <a:r>
              <a:rPr lang="en-GB"/>
              <a:t>page style 1</a:t>
            </a:r>
            <a:endParaRPr lang="en-US"/>
          </a:p>
        </p:txBody>
      </p:sp>
      <p:sp>
        <p:nvSpPr>
          <p:cNvPr id="7" name="Text Placeholder 14">
            <a:extLst>
              <a:ext uri="{FF2B5EF4-FFF2-40B4-BE49-F238E27FC236}">
                <a16:creationId xmlns:a16="http://schemas.microsoft.com/office/drawing/2014/main" id="{F3FF7951-6EA6-7414-2CC3-5D2A42E4E0F0}"/>
              </a:ext>
            </a:extLst>
          </p:cNvPr>
          <p:cNvSpPr>
            <a:spLocks noGrp="1"/>
          </p:cNvSpPr>
          <p:nvPr>
            <p:ph type="body" sz="quarter" idx="10" hasCustomPrompt="1"/>
          </p:nvPr>
        </p:nvSpPr>
        <p:spPr>
          <a:xfrm>
            <a:off x="6096001" y="4707731"/>
            <a:ext cx="5589140" cy="1049867"/>
          </a:xfrm>
        </p:spPr>
        <p:txBody>
          <a:bodyPr>
            <a:noAutofit/>
          </a:bodyPr>
          <a:lstStyle>
            <a:lvl1pPr marL="0" indent="0">
              <a:buNone/>
              <a:defRPr sz="4267" b="1">
                <a:solidFill>
                  <a:schemeClr val="accent2"/>
                </a:solidFill>
                <a:latin typeface="Calibri" panose="020F0502020204030204" pitchFamily="34" charset="0"/>
                <a:cs typeface="Calibri" panose="020F0502020204030204" pitchFamily="34" charset="0"/>
              </a:defRPr>
            </a:lvl1pPr>
          </a:lstStyle>
          <a:p>
            <a:pPr lvl="0"/>
            <a:r>
              <a:rPr lang="en-GB"/>
              <a:t>with keyword</a:t>
            </a:r>
            <a:endParaRPr lang="en-US"/>
          </a:p>
        </p:txBody>
      </p:sp>
      <p:pic>
        <p:nvPicPr>
          <p:cNvPr id="4" name="Picture 3">
            <a:extLst>
              <a:ext uri="{FF2B5EF4-FFF2-40B4-BE49-F238E27FC236}">
                <a16:creationId xmlns:a16="http://schemas.microsoft.com/office/drawing/2014/main" id="{2161C019-8EDE-6BFF-BBD6-69A6E3D6721D}"/>
              </a:ext>
            </a:extLst>
          </p:cNvPr>
          <p:cNvPicPr>
            <a:picLocks noChangeAspect="1"/>
          </p:cNvPicPr>
          <p:nvPr userDrawn="1"/>
        </p:nvPicPr>
        <p:blipFill>
          <a:blip r:embed="rId2"/>
          <a:srcRect/>
          <a:stretch/>
        </p:blipFill>
        <p:spPr>
          <a:xfrm>
            <a:off x="1" y="1253032"/>
            <a:ext cx="5719336" cy="5630369"/>
          </a:xfrm>
          <a:prstGeom prst="rect">
            <a:avLst/>
          </a:prstGeom>
        </p:spPr>
      </p:pic>
    </p:spTree>
    <p:extLst>
      <p:ext uri="{BB962C8B-B14F-4D97-AF65-F5344CB8AC3E}">
        <p14:creationId xmlns:p14="http://schemas.microsoft.com/office/powerpoint/2010/main" val="40271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NSDE Break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302BAA-7DAD-E0F9-1660-3470520BAB19}"/>
              </a:ext>
            </a:extLst>
          </p:cNvPr>
          <p:cNvSpPr/>
          <p:nvPr userDrawn="1"/>
        </p:nvSpPr>
        <p:spPr>
          <a:xfrm>
            <a:off x="-2" y="0"/>
            <a:ext cx="12192001"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title" hasCustomPrompt="1"/>
          </p:nvPr>
        </p:nvSpPr>
        <p:spPr>
          <a:xfrm>
            <a:off x="6095999" y="3382168"/>
            <a:ext cx="5589140" cy="1325563"/>
          </a:xfrm>
          <a:prstGeom prst="rect">
            <a:avLst/>
          </a:prstGeom>
        </p:spPr>
        <p:txBody>
          <a:bodyPr anchor="b" anchorCtr="0">
            <a:noAutofit/>
          </a:bodyPr>
          <a:lstStyle>
            <a:lvl1pPr>
              <a:defRPr sz="4667" b="1">
                <a:solidFill>
                  <a:schemeClr val="bg1"/>
                </a:solidFill>
              </a:defRPr>
            </a:lvl1pPr>
          </a:lstStyle>
          <a:p>
            <a:r>
              <a:rPr lang="en-GB"/>
              <a:t>Breaker </a:t>
            </a:r>
            <a:br>
              <a:rPr lang="en-GB"/>
            </a:br>
            <a:r>
              <a:rPr lang="en-GB"/>
              <a:t>page style 2</a:t>
            </a:r>
            <a:endParaRPr lang="en-US"/>
          </a:p>
        </p:txBody>
      </p:sp>
      <p:sp>
        <p:nvSpPr>
          <p:cNvPr id="7" name="Text Placeholder 14">
            <a:extLst>
              <a:ext uri="{FF2B5EF4-FFF2-40B4-BE49-F238E27FC236}">
                <a16:creationId xmlns:a16="http://schemas.microsoft.com/office/drawing/2014/main" id="{F3FF7951-6EA6-7414-2CC3-5D2A42E4E0F0}"/>
              </a:ext>
            </a:extLst>
          </p:cNvPr>
          <p:cNvSpPr>
            <a:spLocks noGrp="1"/>
          </p:cNvSpPr>
          <p:nvPr>
            <p:ph type="body" sz="quarter" idx="10" hasCustomPrompt="1"/>
          </p:nvPr>
        </p:nvSpPr>
        <p:spPr>
          <a:xfrm>
            <a:off x="6096001" y="4707731"/>
            <a:ext cx="5589137" cy="1049867"/>
          </a:xfrm>
        </p:spPr>
        <p:txBody>
          <a:bodyPr>
            <a:noAutofit/>
          </a:bodyPr>
          <a:lstStyle>
            <a:lvl1pPr marL="0" indent="0">
              <a:buNone/>
              <a:defRPr sz="4667" b="1">
                <a:solidFill>
                  <a:schemeClr val="accent2">
                    <a:lumMod val="20000"/>
                    <a:lumOff val="80000"/>
                  </a:schemeClr>
                </a:solidFill>
              </a:defRPr>
            </a:lvl1pPr>
          </a:lstStyle>
          <a:p>
            <a:pPr lvl="0"/>
            <a:r>
              <a:rPr lang="en-GB"/>
              <a:t>with keyword</a:t>
            </a:r>
            <a:endParaRPr lang="en-US"/>
          </a:p>
        </p:txBody>
      </p:sp>
      <p:pic>
        <p:nvPicPr>
          <p:cNvPr id="9" name="Picture 8">
            <a:extLst>
              <a:ext uri="{FF2B5EF4-FFF2-40B4-BE49-F238E27FC236}">
                <a16:creationId xmlns:a16="http://schemas.microsoft.com/office/drawing/2014/main" id="{4D52229B-01B0-9BA3-823D-F0318C2E1C4D}"/>
              </a:ext>
            </a:extLst>
          </p:cNvPr>
          <p:cNvPicPr>
            <a:picLocks noChangeAspect="1"/>
          </p:cNvPicPr>
          <p:nvPr userDrawn="1"/>
        </p:nvPicPr>
        <p:blipFill>
          <a:blip r:embed="rId2"/>
          <a:srcRect/>
          <a:stretch/>
        </p:blipFill>
        <p:spPr>
          <a:xfrm>
            <a:off x="1" y="1250947"/>
            <a:ext cx="5721449" cy="5632448"/>
          </a:xfrm>
          <a:prstGeom prst="rect">
            <a:avLst/>
          </a:prstGeom>
        </p:spPr>
      </p:pic>
      <p:pic>
        <p:nvPicPr>
          <p:cNvPr id="8" name="Picture 7">
            <a:extLst>
              <a:ext uri="{FF2B5EF4-FFF2-40B4-BE49-F238E27FC236}">
                <a16:creationId xmlns:a16="http://schemas.microsoft.com/office/drawing/2014/main" id="{6087ABC9-1EEA-0484-EEE3-AAD766E521D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980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NSDE Main cover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41D32E-6CD1-06B0-9D2E-906BDF4F083C}"/>
              </a:ext>
            </a:extLst>
          </p:cNvPr>
          <p:cNvSpPr/>
          <p:nvPr userDrawn="1"/>
        </p:nvSpPr>
        <p:spPr>
          <a:xfrm>
            <a:off x="0" y="1"/>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 Placeholder 14">
            <a:extLst>
              <a:ext uri="{FF2B5EF4-FFF2-40B4-BE49-F238E27FC236}">
                <a16:creationId xmlns:a16="http://schemas.microsoft.com/office/drawing/2014/main" id="{544DE89D-98F5-583F-A4BA-2A4D0F1BBDA9}"/>
              </a:ext>
            </a:extLst>
          </p:cNvPr>
          <p:cNvSpPr>
            <a:spLocks noGrp="1"/>
          </p:cNvSpPr>
          <p:nvPr>
            <p:ph type="body" sz="quarter" idx="10" hasCustomPrompt="1"/>
          </p:nvPr>
        </p:nvSpPr>
        <p:spPr>
          <a:xfrm>
            <a:off x="6096000" y="4899219"/>
            <a:ext cx="5695949" cy="1049867"/>
          </a:xfrm>
        </p:spPr>
        <p:txBody>
          <a:bodyPr>
            <a:noAutofit/>
          </a:bodyPr>
          <a:lstStyle>
            <a:lvl1pPr marL="0" indent="0">
              <a:buNone/>
              <a:defRPr sz="3200" b="1">
                <a:solidFill>
                  <a:schemeClr val="accent2">
                    <a:lumMod val="20000"/>
                    <a:lumOff val="80000"/>
                  </a:schemeClr>
                </a:solidFill>
              </a:defRPr>
            </a:lvl1pPr>
          </a:lstStyle>
          <a:p>
            <a:pPr lvl="0"/>
            <a:r>
              <a:rPr lang="en-GB"/>
              <a:t>Subheading here</a:t>
            </a:r>
            <a:endParaRPr lang="en-US"/>
          </a:p>
        </p:txBody>
      </p:sp>
      <p:sp>
        <p:nvSpPr>
          <p:cNvPr id="2" name="Title 1"/>
          <p:cNvSpPr>
            <a:spLocks noGrp="1"/>
          </p:cNvSpPr>
          <p:nvPr>
            <p:ph type="ctrTitle" hasCustomPrompt="1"/>
          </p:nvPr>
        </p:nvSpPr>
        <p:spPr>
          <a:xfrm>
            <a:off x="6096000" y="2738046"/>
            <a:ext cx="5695949" cy="2150188"/>
          </a:xfrm>
          <a:prstGeom prst="rect">
            <a:avLst/>
          </a:prstGeom>
        </p:spPr>
        <p:txBody>
          <a:bodyPr anchor="b"/>
          <a:lstStyle>
            <a:lvl1pPr algn="l">
              <a:defRPr sz="6000" b="1">
                <a:solidFill>
                  <a:schemeClr val="bg1"/>
                </a:solidFill>
              </a:defRPr>
            </a:lvl1pPr>
          </a:lstStyle>
          <a:p>
            <a:r>
              <a:rPr lang="en-GB"/>
              <a:t>Title of presentation</a:t>
            </a:r>
            <a:endParaRPr lang="en-US"/>
          </a:p>
        </p:txBody>
      </p:sp>
      <p:pic>
        <p:nvPicPr>
          <p:cNvPr id="4" name="Picture 3">
            <a:extLst>
              <a:ext uri="{FF2B5EF4-FFF2-40B4-BE49-F238E27FC236}">
                <a16:creationId xmlns:a16="http://schemas.microsoft.com/office/drawing/2014/main" id="{B68DC6E1-C314-AD48-094B-B4338B8CB584}"/>
              </a:ext>
            </a:extLst>
          </p:cNvPr>
          <p:cNvPicPr>
            <a:picLocks noChangeAspect="1"/>
          </p:cNvPicPr>
          <p:nvPr userDrawn="1"/>
        </p:nvPicPr>
        <p:blipFill>
          <a:blip r:embed="rId2"/>
          <a:srcRect/>
          <a:stretch/>
        </p:blipFill>
        <p:spPr>
          <a:xfrm>
            <a:off x="0" y="0"/>
            <a:ext cx="5695949" cy="6858000"/>
          </a:xfrm>
          <a:prstGeom prst="rect">
            <a:avLst/>
          </a:prstGeom>
        </p:spPr>
      </p:pic>
      <p:pic>
        <p:nvPicPr>
          <p:cNvPr id="9" name="Picture 8" descr="Logo&#10;&#10;Description automatically generated">
            <a:extLst>
              <a:ext uri="{FF2B5EF4-FFF2-40B4-BE49-F238E27FC236}">
                <a16:creationId xmlns:a16="http://schemas.microsoft.com/office/drawing/2014/main" id="{E9C389B5-C14A-071C-1565-5CBB2547CB83}"/>
              </a:ext>
            </a:extLst>
          </p:cNvPr>
          <p:cNvPicPr>
            <a:picLocks noChangeAspect="1"/>
          </p:cNvPicPr>
          <p:nvPr userDrawn="1"/>
        </p:nvPicPr>
        <p:blipFill>
          <a:blip r:embed="rId3"/>
          <a:stretch>
            <a:fillRect/>
          </a:stretch>
        </p:blipFill>
        <p:spPr>
          <a:xfrm>
            <a:off x="10282565" y="1"/>
            <a:ext cx="1909436" cy="1228404"/>
          </a:xfrm>
          <a:prstGeom prst="rect">
            <a:avLst/>
          </a:prstGeom>
        </p:spPr>
      </p:pic>
      <p:pic>
        <p:nvPicPr>
          <p:cNvPr id="16" name="Picture 15" descr="Text&#10;&#10;Description automatically generated">
            <a:extLst>
              <a:ext uri="{FF2B5EF4-FFF2-40B4-BE49-F238E27FC236}">
                <a16:creationId xmlns:a16="http://schemas.microsoft.com/office/drawing/2014/main" id="{C97F1C90-D72C-74A9-FFA2-7D12F95FC783}"/>
              </a:ext>
            </a:extLst>
          </p:cNvPr>
          <p:cNvPicPr>
            <a:picLocks noChangeAspect="1"/>
          </p:cNvPicPr>
          <p:nvPr userDrawn="1"/>
        </p:nvPicPr>
        <p:blipFill>
          <a:blip r:embed="rId4"/>
          <a:stretch>
            <a:fillRect/>
          </a:stretch>
        </p:blipFill>
        <p:spPr>
          <a:xfrm>
            <a:off x="277235" y="2086344"/>
            <a:ext cx="5419388" cy="3539776"/>
          </a:xfrm>
          <a:prstGeom prst="rect">
            <a:avLst/>
          </a:prstGeom>
        </p:spPr>
      </p:pic>
    </p:spTree>
    <p:extLst>
      <p:ext uri="{BB962C8B-B14F-4D97-AF65-F5344CB8AC3E}">
        <p14:creationId xmlns:p14="http://schemas.microsoft.com/office/powerpoint/2010/main" val="253275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NSDE Break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9" y="3382168"/>
            <a:ext cx="5589143" cy="1325563"/>
          </a:xfrm>
          <a:prstGeom prst="rect">
            <a:avLst/>
          </a:prstGeom>
        </p:spPr>
        <p:txBody>
          <a:bodyPr anchor="b" anchorCtr="0">
            <a:noAutofit/>
          </a:bodyPr>
          <a:lstStyle>
            <a:lvl1pPr>
              <a:defRPr sz="4667" b="1">
                <a:solidFill>
                  <a:schemeClr val="accent1"/>
                </a:solidFill>
              </a:defRPr>
            </a:lvl1pPr>
          </a:lstStyle>
          <a:p>
            <a:r>
              <a:rPr lang="en-GB"/>
              <a:t>Breaker </a:t>
            </a:r>
            <a:br>
              <a:rPr lang="en-GB"/>
            </a:br>
            <a:r>
              <a:rPr lang="en-GB"/>
              <a:t>page style 1</a:t>
            </a:r>
            <a:endParaRPr lang="en-US"/>
          </a:p>
        </p:txBody>
      </p:sp>
      <p:sp>
        <p:nvSpPr>
          <p:cNvPr id="7" name="Text Placeholder 14">
            <a:extLst>
              <a:ext uri="{FF2B5EF4-FFF2-40B4-BE49-F238E27FC236}">
                <a16:creationId xmlns:a16="http://schemas.microsoft.com/office/drawing/2014/main" id="{F3FF7951-6EA6-7414-2CC3-5D2A42E4E0F0}"/>
              </a:ext>
            </a:extLst>
          </p:cNvPr>
          <p:cNvSpPr>
            <a:spLocks noGrp="1"/>
          </p:cNvSpPr>
          <p:nvPr>
            <p:ph type="body" sz="quarter" idx="10" hasCustomPrompt="1"/>
          </p:nvPr>
        </p:nvSpPr>
        <p:spPr>
          <a:xfrm>
            <a:off x="6096001" y="4707731"/>
            <a:ext cx="5589140" cy="1049867"/>
          </a:xfrm>
        </p:spPr>
        <p:txBody>
          <a:bodyPr>
            <a:noAutofit/>
          </a:bodyPr>
          <a:lstStyle>
            <a:lvl1pPr marL="0" indent="0">
              <a:buNone/>
              <a:defRPr sz="4667" b="1">
                <a:solidFill>
                  <a:schemeClr val="accent2"/>
                </a:solidFill>
              </a:defRPr>
            </a:lvl1pPr>
          </a:lstStyle>
          <a:p>
            <a:pPr lvl="0"/>
            <a:r>
              <a:rPr lang="en-GB"/>
              <a:t>with keyword</a:t>
            </a:r>
            <a:endParaRPr lang="en-US"/>
          </a:p>
        </p:txBody>
      </p:sp>
      <p:pic>
        <p:nvPicPr>
          <p:cNvPr id="4" name="Picture 3">
            <a:extLst>
              <a:ext uri="{FF2B5EF4-FFF2-40B4-BE49-F238E27FC236}">
                <a16:creationId xmlns:a16="http://schemas.microsoft.com/office/drawing/2014/main" id="{2161C019-8EDE-6BFF-BBD6-69A6E3D6721D}"/>
              </a:ext>
            </a:extLst>
          </p:cNvPr>
          <p:cNvPicPr>
            <a:picLocks noChangeAspect="1"/>
          </p:cNvPicPr>
          <p:nvPr userDrawn="1"/>
        </p:nvPicPr>
        <p:blipFill>
          <a:blip r:embed="rId2"/>
          <a:srcRect/>
          <a:stretch/>
        </p:blipFill>
        <p:spPr>
          <a:xfrm>
            <a:off x="1" y="1253032"/>
            <a:ext cx="5719336" cy="5630369"/>
          </a:xfrm>
          <a:prstGeom prst="rect">
            <a:avLst/>
          </a:prstGeom>
        </p:spPr>
      </p:pic>
    </p:spTree>
    <p:extLst>
      <p:ext uri="{BB962C8B-B14F-4D97-AF65-F5344CB8AC3E}">
        <p14:creationId xmlns:p14="http://schemas.microsoft.com/office/powerpoint/2010/main" val="231249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NSDE Break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302BAA-7DAD-E0F9-1660-3470520BAB19}"/>
              </a:ext>
            </a:extLst>
          </p:cNvPr>
          <p:cNvSpPr/>
          <p:nvPr userDrawn="1"/>
        </p:nvSpPr>
        <p:spPr>
          <a:xfrm>
            <a:off x="-2" y="0"/>
            <a:ext cx="12192001"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5999" y="3382168"/>
            <a:ext cx="5589140" cy="1325563"/>
          </a:xfrm>
          <a:prstGeom prst="rect">
            <a:avLst/>
          </a:prstGeom>
        </p:spPr>
        <p:txBody>
          <a:bodyPr anchor="b" anchorCtr="0">
            <a:noAutofit/>
          </a:bodyPr>
          <a:lstStyle>
            <a:lvl1pPr>
              <a:defRPr sz="4667" b="1">
                <a:solidFill>
                  <a:schemeClr val="bg1"/>
                </a:solidFill>
              </a:defRPr>
            </a:lvl1pPr>
          </a:lstStyle>
          <a:p>
            <a:r>
              <a:rPr lang="en-GB"/>
              <a:t>Breaker </a:t>
            </a:r>
            <a:br>
              <a:rPr lang="en-GB"/>
            </a:br>
            <a:r>
              <a:rPr lang="en-GB"/>
              <a:t>page style 2</a:t>
            </a:r>
            <a:endParaRPr lang="en-US"/>
          </a:p>
        </p:txBody>
      </p:sp>
      <p:sp>
        <p:nvSpPr>
          <p:cNvPr id="7" name="Text Placeholder 14">
            <a:extLst>
              <a:ext uri="{FF2B5EF4-FFF2-40B4-BE49-F238E27FC236}">
                <a16:creationId xmlns:a16="http://schemas.microsoft.com/office/drawing/2014/main" id="{F3FF7951-6EA6-7414-2CC3-5D2A42E4E0F0}"/>
              </a:ext>
            </a:extLst>
          </p:cNvPr>
          <p:cNvSpPr>
            <a:spLocks noGrp="1"/>
          </p:cNvSpPr>
          <p:nvPr>
            <p:ph type="body" sz="quarter" idx="10" hasCustomPrompt="1"/>
          </p:nvPr>
        </p:nvSpPr>
        <p:spPr>
          <a:xfrm>
            <a:off x="6096001" y="4707731"/>
            <a:ext cx="5589137" cy="1049867"/>
          </a:xfrm>
        </p:spPr>
        <p:txBody>
          <a:bodyPr>
            <a:noAutofit/>
          </a:bodyPr>
          <a:lstStyle>
            <a:lvl1pPr marL="0" indent="0">
              <a:buNone/>
              <a:defRPr sz="4667" b="1">
                <a:solidFill>
                  <a:schemeClr val="accent2">
                    <a:lumMod val="20000"/>
                    <a:lumOff val="80000"/>
                  </a:schemeClr>
                </a:solidFill>
              </a:defRPr>
            </a:lvl1pPr>
          </a:lstStyle>
          <a:p>
            <a:pPr lvl="0"/>
            <a:r>
              <a:rPr lang="en-GB"/>
              <a:t>with keyword</a:t>
            </a:r>
            <a:endParaRPr lang="en-US"/>
          </a:p>
        </p:txBody>
      </p:sp>
      <p:pic>
        <p:nvPicPr>
          <p:cNvPr id="9" name="Picture 8">
            <a:extLst>
              <a:ext uri="{FF2B5EF4-FFF2-40B4-BE49-F238E27FC236}">
                <a16:creationId xmlns:a16="http://schemas.microsoft.com/office/drawing/2014/main" id="{4D52229B-01B0-9BA3-823D-F0318C2E1C4D}"/>
              </a:ext>
            </a:extLst>
          </p:cNvPr>
          <p:cNvPicPr>
            <a:picLocks noChangeAspect="1"/>
          </p:cNvPicPr>
          <p:nvPr userDrawn="1"/>
        </p:nvPicPr>
        <p:blipFill>
          <a:blip r:embed="rId2"/>
          <a:srcRect/>
          <a:stretch/>
        </p:blipFill>
        <p:spPr>
          <a:xfrm>
            <a:off x="1" y="1250947"/>
            <a:ext cx="5721449" cy="5632448"/>
          </a:xfrm>
          <a:prstGeom prst="rect">
            <a:avLst/>
          </a:prstGeom>
        </p:spPr>
      </p:pic>
      <p:pic>
        <p:nvPicPr>
          <p:cNvPr id="8" name="Picture 7">
            <a:extLst>
              <a:ext uri="{FF2B5EF4-FFF2-40B4-BE49-F238E27FC236}">
                <a16:creationId xmlns:a16="http://schemas.microsoft.com/office/drawing/2014/main" id="{6087ABC9-1EEA-0484-EEE3-AAD766E521D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403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NSDE Image Content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045204-8C74-0CA1-E496-68CEE143348B}"/>
              </a:ext>
            </a:extLst>
          </p:cNvPr>
          <p:cNvPicPr>
            <a:picLocks noChangeAspect="1"/>
          </p:cNvPicPr>
          <p:nvPr userDrawn="1"/>
        </p:nvPicPr>
        <p:blipFill>
          <a:blip r:embed="rId2"/>
          <a:srcRect/>
          <a:stretch/>
        </p:blipFill>
        <p:spPr>
          <a:xfrm>
            <a:off x="4348304" y="1250947"/>
            <a:ext cx="1354077" cy="5626100"/>
          </a:xfrm>
          <a:prstGeom prst="rect">
            <a:avLst/>
          </a:prstGeom>
        </p:spPr>
      </p:pic>
      <p:sp>
        <p:nvSpPr>
          <p:cNvPr id="5" name="Content Placeholder 3">
            <a:extLst>
              <a:ext uri="{FF2B5EF4-FFF2-40B4-BE49-F238E27FC236}">
                <a16:creationId xmlns:a16="http://schemas.microsoft.com/office/drawing/2014/main" id="{4D5F2FDD-F975-E78B-29D8-6C0E1310D66F}"/>
              </a:ext>
            </a:extLst>
          </p:cNvPr>
          <p:cNvSpPr>
            <a:spLocks noGrp="1"/>
          </p:cNvSpPr>
          <p:nvPr>
            <p:ph sz="half" idx="2"/>
          </p:nvPr>
        </p:nvSpPr>
        <p:spPr>
          <a:xfrm>
            <a:off x="6095998" y="3736287"/>
            <a:ext cx="5589143" cy="279807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9">
            <a:extLst>
              <a:ext uri="{FF2B5EF4-FFF2-40B4-BE49-F238E27FC236}">
                <a16:creationId xmlns:a16="http://schemas.microsoft.com/office/drawing/2014/main" id="{0A2515DF-F3E5-8F3B-123E-214DE70B1E04}"/>
              </a:ext>
            </a:extLst>
          </p:cNvPr>
          <p:cNvSpPr>
            <a:spLocks noGrp="1"/>
          </p:cNvSpPr>
          <p:nvPr>
            <p:ph type="pic" sz="quarter" idx="10"/>
          </p:nvPr>
        </p:nvSpPr>
        <p:spPr>
          <a:xfrm>
            <a:off x="1" y="1250946"/>
            <a:ext cx="4347633" cy="5607055"/>
          </a:xfrm>
          <a:solidFill>
            <a:schemeClr val="bg2"/>
          </a:solidFill>
        </p:spPr>
        <p:txBody>
          <a:bodyPr tIns="1260000" bIns="46800" anchor="t" anchorCtr="0"/>
          <a:lstStyle>
            <a:lvl1pPr marL="0" indent="0" algn="ctr">
              <a:buNone/>
              <a:defRPr b="1"/>
            </a:lvl1pPr>
          </a:lstStyle>
          <a:p>
            <a:endParaRPr lang="en-US"/>
          </a:p>
        </p:txBody>
      </p:sp>
      <p:sp>
        <p:nvSpPr>
          <p:cNvPr id="14" name="Text Placeholder 13">
            <a:extLst>
              <a:ext uri="{FF2B5EF4-FFF2-40B4-BE49-F238E27FC236}">
                <a16:creationId xmlns:a16="http://schemas.microsoft.com/office/drawing/2014/main" id="{963D2B78-4458-4C4E-F821-C3781CAE4D0D}"/>
              </a:ext>
            </a:extLst>
          </p:cNvPr>
          <p:cNvSpPr>
            <a:spLocks noGrp="1"/>
          </p:cNvSpPr>
          <p:nvPr>
            <p:ph type="body" sz="quarter" idx="12" hasCustomPrompt="1"/>
          </p:nvPr>
        </p:nvSpPr>
        <p:spPr>
          <a:xfrm>
            <a:off x="6095997" y="1712361"/>
            <a:ext cx="5589144" cy="1861593"/>
          </a:xfrm>
        </p:spPr>
        <p:txBody>
          <a:bodyPr anchor="b" anchorCtr="0">
            <a:noAutofit/>
          </a:bodyPr>
          <a:lstStyle>
            <a:lvl1pPr marL="0" indent="0">
              <a:buNone/>
              <a:defRPr sz="4000">
                <a:solidFill>
                  <a:schemeClr val="accent1"/>
                </a:solidFill>
              </a:defRPr>
            </a:lvl1pPr>
            <a:lvl2pPr marL="457189" indent="0">
              <a:buNone/>
              <a:defRPr sz="4000"/>
            </a:lvl2pPr>
            <a:lvl3pPr marL="914377" indent="0">
              <a:buNone/>
              <a:defRPr sz="4000"/>
            </a:lvl3pPr>
            <a:lvl4pPr marL="1371566" indent="0">
              <a:buNone/>
              <a:defRPr sz="4000"/>
            </a:lvl4pPr>
            <a:lvl5pPr marL="1828754" indent="0">
              <a:buNone/>
              <a:defRPr sz="4000"/>
            </a:lvl5pPr>
          </a:lstStyle>
          <a:p>
            <a:pPr lvl="0"/>
            <a:r>
              <a:rPr lang="en-GB"/>
              <a:t>Image slide title</a:t>
            </a:r>
            <a:endParaRPr lang="en-US"/>
          </a:p>
        </p:txBody>
      </p:sp>
    </p:spTree>
    <p:extLst>
      <p:ext uri="{BB962C8B-B14F-4D97-AF65-F5344CB8AC3E}">
        <p14:creationId xmlns:p14="http://schemas.microsoft.com/office/powerpoint/2010/main" val="46647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NS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858" y="619932"/>
            <a:ext cx="11178283" cy="650929"/>
          </a:xfrm>
          <a:prstGeom prst="rect">
            <a:avLst/>
          </a:prstGeom>
        </p:spPr>
        <p:txBody>
          <a:bodyPr>
            <a:normAutofit/>
          </a:bodyPr>
          <a:lstStyle>
            <a:lvl1pPr>
              <a:defRPr lang="en-US" sz="3600" b="1" dirty="0">
                <a:solidFill>
                  <a:srgbClr val="C01F36"/>
                </a:solidFill>
                <a:latin typeface="Calibri" panose="020F0502020204030204" pitchFamily="34" charset="0"/>
                <a:cs typeface="Calibri" panose="020F0502020204030204" pitchFamily="34" charset="0"/>
              </a:defRPr>
            </a:lvl1pPr>
          </a:lstStyle>
          <a:p>
            <a:endParaRPr lang="en-US"/>
          </a:p>
        </p:txBody>
      </p:sp>
      <p:sp>
        <p:nvSpPr>
          <p:cNvPr id="3" name="Content Placeholder 2"/>
          <p:cNvSpPr>
            <a:spLocks noGrp="1"/>
          </p:cNvSpPr>
          <p:nvPr>
            <p:ph sz="half" idx="1"/>
          </p:nvPr>
        </p:nvSpPr>
        <p:spPr>
          <a:xfrm>
            <a:off x="506858" y="1456841"/>
            <a:ext cx="11178281" cy="5159717"/>
          </a:xfrm>
        </p:spPr>
        <p:txBody>
          <a:bodyPr>
            <a:normAutofit/>
          </a:bodyPr>
          <a:lstStyle>
            <a:lvl1pPr>
              <a:lnSpc>
                <a:spcPct val="100000"/>
              </a:lnSpc>
              <a:defRPr lang="en-GB" sz="3200" dirty="0">
                <a:solidFill>
                  <a:schemeClr val="accent3"/>
                </a:solidFill>
                <a:latin typeface="Calibri" panose="020F0502020204030204" pitchFamily="34" charset="0"/>
                <a:cs typeface="Calibri" panose="020F0502020204030204" pitchFamily="34" charset="0"/>
              </a:defRPr>
            </a:lvl1pPr>
            <a:lvl2pPr marL="685783" indent="-228594">
              <a:lnSpc>
                <a:spcPct val="100000"/>
              </a:lnSpc>
              <a:buFont typeface="System Font Regular"/>
              <a:buChar char="-"/>
              <a:defRPr lang="en-GB" sz="3200" dirty="0">
                <a:solidFill>
                  <a:schemeClr val="accent3"/>
                </a:solidFill>
                <a:latin typeface="Calibri" panose="020F0502020204030204" pitchFamily="34" charset="0"/>
                <a:cs typeface="Calibri" panose="020F0502020204030204" pitchFamily="34" charset="0"/>
              </a:defRPr>
            </a:lvl2pPr>
            <a:lvl3pPr marL="1142971" indent="-228594">
              <a:lnSpc>
                <a:spcPct val="100000"/>
              </a:lnSpc>
              <a:buFont typeface="System Font Regular"/>
              <a:buChar char="-"/>
              <a:defRPr lang="en-GB" sz="3200" dirty="0">
                <a:solidFill>
                  <a:schemeClr val="accent3"/>
                </a:solidFill>
                <a:latin typeface="Calibri" panose="020F0502020204030204" pitchFamily="34" charset="0"/>
                <a:cs typeface="Calibri" panose="020F0502020204030204" pitchFamily="34" charset="0"/>
              </a:defRPr>
            </a:lvl3pPr>
            <a:lvl4pPr marL="1600160" indent="-228594">
              <a:lnSpc>
                <a:spcPct val="100000"/>
              </a:lnSpc>
              <a:buFont typeface="System Font Regular"/>
              <a:buChar char="-"/>
              <a:defRPr lang="en-GB" sz="3200" dirty="0">
                <a:solidFill>
                  <a:schemeClr val="accent3"/>
                </a:solidFill>
                <a:latin typeface="Calibri" panose="020F0502020204030204" pitchFamily="34" charset="0"/>
                <a:cs typeface="Calibri" panose="020F0502020204030204" pitchFamily="34" charset="0"/>
              </a:defRPr>
            </a:lvl4pPr>
            <a:lvl5pPr marL="2057349" indent="-228594">
              <a:lnSpc>
                <a:spcPct val="100000"/>
              </a:lnSpc>
              <a:buFont typeface="System Font Regular"/>
              <a:buChar char="-"/>
              <a:defRPr lang="en-US" sz="3200" dirty="0">
                <a:solidFill>
                  <a:schemeClr val="accent3"/>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4958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NS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859" y="1337747"/>
            <a:ext cx="11178283" cy="868427"/>
          </a:xfrm>
          <a:prstGeom prst="rect">
            <a:avLst/>
          </a:prstGeom>
        </p:spPr>
        <p:txBody>
          <a:bodyPr>
            <a:normAutofit/>
          </a:bodyPr>
          <a:lstStyle>
            <a:lvl1pPr>
              <a:defRPr lang="en-US" sz="3733" b="1" dirty="0">
                <a:latin typeface="Calibri" panose="020F0502020204030204" pitchFamily="34" charset="0"/>
                <a:cs typeface="Calibri" panose="020F0502020204030204" pitchFamily="34" charset="0"/>
              </a:defRPr>
            </a:lvl1pPr>
          </a:lstStyle>
          <a:p>
            <a:endParaRPr lang="en-US"/>
          </a:p>
        </p:txBody>
      </p:sp>
      <p:sp>
        <p:nvSpPr>
          <p:cNvPr id="3" name="Content Placeholder 2"/>
          <p:cNvSpPr>
            <a:spLocks noGrp="1"/>
          </p:cNvSpPr>
          <p:nvPr>
            <p:ph sz="half" idx="1"/>
          </p:nvPr>
        </p:nvSpPr>
        <p:spPr>
          <a:xfrm>
            <a:off x="506858" y="2461623"/>
            <a:ext cx="11178281" cy="4154935"/>
          </a:xfrm>
        </p:spPr>
        <p:txBody>
          <a:bodyPr>
            <a:normAutofit/>
          </a:bodyPr>
          <a:lstStyle>
            <a:lvl1pPr>
              <a:lnSpc>
                <a:spcPct val="100000"/>
              </a:lnSpc>
              <a:defRPr lang="en-GB" sz="3200" dirty="0">
                <a:solidFill>
                  <a:srgbClr val="005EB8"/>
                </a:solidFill>
                <a:latin typeface="Calibri" panose="020F0502020204030204" pitchFamily="34" charset="0"/>
                <a:cs typeface="Calibri" panose="020F0502020204030204" pitchFamily="34" charset="0"/>
              </a:defRPr>
            </a:lvl1pPr>
            <a:lvl2pPr marL="685783" indent="-228594">
              <a:lnSpc>
                <a:spcPct val="100000"/>
              </a:lnSpc>
              <a:buFont typeface="System Font Regular"/>
              <a:buChar char="-"/>
              <a:defRPr lang="en-GB" sz="3200" dirty="0">
                <a:solidFill>
                  <a:srgbClr val="005EB8"/>
                </a:solidFill>
                <a:latin typeface="Calibri" panose="020F0502020204030204" pitchFamily="34" charset="0"/>
                <a:cs typeface="Calibri" panose="020F0502020204030204" pitchFamily="34" charset="0"/>
              </a:defRPr>
            </a:lvl2pPr>
            <a:lvl3pPr marL="1142971" indent="-228594">
              <a:lnSpc>
                <a:spcPct val="100000"/>
              </a:lnSpc>
              <a:buFont typeface="System Font Regular"/>
              <a:buChar char="-"/>
              <a:defRPr lang="en-GB" sz="3200" dirty="0">
                <a:solidFill>
                  <a:srgbClr val="005EB8"/>
                </a:solidFill>
                <a:latin typeface="Calibri" panose="020F0502020204030204" pitchFamily="34" charset="0"/>
                <a:cs typeface="Calibri" panose="020F0502020204030204" pitchFamily="34" charset="0"/>
              </a:defRPr>
            </a:lvl3pPr>
            <a:lvl4pPr marL="1600160" indent="-228594">
              <a:lnSpc>
                <a:spcPct val="100000"/>
              </a:lnSpc>
              <a:buFont typeface="System Font Regular"/>
              <a:buChar char="-"/>
              <a:defRPr lang="en-GB" sz="3200" dirty="0">
                <a:solidFill>
                  <a:srgbClr val="005EB8"/>
                </a:solidFill>
                <a:latin typeface="Calibri" panose="020F0502020204030204" pitchFamily="34" charset="0"/>
                <a:cs typeface="Calibri" panose="020F0502020204030204" pitchFamily="34" charset="0"/>
              </a:defRPr>
            </a:lvl4pPr>
            <a:lvl5pPr marL="2057349" indent="-228594">
              <a:lnSpc>
                <a:spcPct val="100000"/>
              </a:lnSpc>
              <a:buFont typeface="System Font Regular"/>
              <a:buChar char="-"/>
              <a:defRPr lang="en-US" sz="3200" dirty="0">
                <a:solidFill>
                  <a:srgbClr val="005EB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6192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858" y="1427891"/>
            <a:ext cx="10846943" cy="112891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06858" y="2798247"/>
            <a:ext cx="10846943" cy="3818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74C338C4-D806-8A96-6F8A-8855CEDDD399}"/>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0" y="0"/>
            <a:ext cx="12192000" cy="6858000"/>
          </a:xfrm>
          <a:prstGeom prst="rect">
            <a:avLst/>
          </a:prstGeom>
        </p:spPr>
      </p:pic>
    </p:spTree>
    <p:extLst>
      <p:ext uri="{BB962C8B-B14F-4D97-AF65-F5344CB8AC3E}">
        <p14:creationId xmlns:p14="http://schemas.microsoft.com/office/powerpoint/2010/main" val="732824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914377" rtl="0" eaLnBrk="1" latinLnBrk="0" hangingPunct="1">
        <a:lnSpc>
          <a:spcPct val="90000"/>
        </a:lnSpc>
        <a:spcBef>
          <a:spcPct val="0"/>
        </a:spcBef>
        <a:buNone/>
        <a:defRPr sz="4000" kern="1200">
          <a:solidFill>
            <a:schemeClr val="accent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750FF1-3003-06C4-8A62-6FEA48E98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C5AC7-1AD3-84F4-F72A-9EA983858FB1}"/>
              </a:ext>
            </a:extLst>
          </p:cNvPr>
          <p:cNvSpPr>
            <a:spLocks noGrp="1"/>
          </p:cNvSpPr>
          <p:nvPr>
            <p:ph type="title"/>
          </p:nvPr>
        </p:nvSpPr>
        <p:spPr>
          <a:xfrm>
            <a:off x="0" y="1181851"/>
            <a:ext cx="12192000" cy="868427"/>
          </a:xfrm>
        </p:spPr>
        <p:txBody>
          <a:bodyPr>
            <a:normAutofit/>
          </a:bodyPr>
          <a:lstStyle/>
          <a:p>
            <a:pPr algn="ctr"/>
            <a:r>
              <a:rPr lang="en-GB" sz="3600" dirty="0">
                <a:solidFill>
                  <a:schemeClr val="tx2"/>
                </a:solidFill>
              </a:rPr>
              <a:t>Real world research that translates to care</a:t>
            </a:r>
          </a:p>
        </p:txBody>
      </p:sp>
      <p:sp>
        <p:nvSpPr>
          <p:cNvPr id="11" name="Content Placeholder 2">
            <a:extLst>
              <a:ext uri="{FF2B5EF4-FFF2-40B4-BE49-F238E27FC236}">
                <a16:creationId xmlns:a16="http://schemas.microsoft.com/office/drawing/2014/main" id="{D258A3A8-8076-6C95-E8B1-7483B8995B17}"/>
              </a:ext>
            </a:extLst>
          </p:cNvPr>
          <p:cNvSpPr>
            <a:spLocks noGrp="1"/>
          </p:cNvSpPr>
          <p:nvPr>
            <p:ph sz="half" idx="1"/>
          </p:nvPr>
        </p:nvSpPr>
        <p:spPr>
          <a:xfrm>
            <a:off x="3066453" y="3886064"/>
            <a:ext cx="2876868" cy="2928317"/>
          </a:xfrm>
        </p:spPr>
        <p:txBody>
          <a:bodyPr>
            <a:normAutofit lnSpcReduction="10000"/>
          </a:bodyPr>
          <a:lstStyle/>
          <a:p>
            <a:pPr marL="0" indent="0">
              <a:buNone/>
            </a:pPr>
            <a:r>
              <a:rPr lang="en-GB" sz="1600" b="1" dirty="0">
                <a:solidFill>
                  <a:schemeClr val="tx2"/>
                </a:solidFill>
                <a:ea typeface="Calibri" panose="020F0502020204030204" pitchFamily="34" charset="0"/>
              </a:rPr>
              <a:t>CSOR:  Children’s Surgery Outcome Measures Programme </a:t>
            </a:r>
          </a:p>
          <a:p>
            <a:pPr marL="0" indent="0">
              <a:buNone/>
            </a:pPr>
            <a:r>
              <a:rPr lang="en-GB" sz="1600" dirty="0">
                <a:solidFill>
                  <a:schemeClr val="tx1"/>
                </a:solidFill>
              </a:rPr>
              <a:t>it is possible to reduce unwarranted variation in the health and wellbeing of children undergoing early surgery at different hospitals in England and Scotland.</a:t>
            </a:r>
          </a:p>
          <a:p>
            <a:pPr marL="0" indent="0">
              <a:buNone/>
            </a:pPr>
            <a:r>
              <a:rPr lang="en-GB" sz="1600" dirty="0">
                <a:solidFill>
                  <a:schemeClr val="accent2"/>
                </a:solidFill>
              </a:rPr>
              <a:t>Delivering </a:t>
            </a:r>
            <a:r>
              <a:rPr lang="en-GB" sz="1600" b="1" dirty="0">
                <a:solidFill>
                  <a:schemeClr val="accent2"/>
                </a:solidFill>
              </a:rPr>
              <a:t>translational impact to NHS frontline and benefits</a:t>
            </a:r>
            <a:r>
              <a:rPr lang="en-GB" sz="1600" dirty="0">
                <a:solidFill>
                  <a:schemeClr val="accent2"/>
                </a:solidFill>
              </a:rPr>
              <a:t> to patients </a:t>
            </a:r>
          </a:p>
        </p:txBody>
      </p:sp>
      <p:sp>
        <p:nvSpPr>
          <p:cNvPr id="12" name="Content Placeholder 3">
            <a:extLst>
              <a:ext uri="{FF2B5EF4-FFF2-40B4-BE49-F238E27FC236}">
                <a16:creationId xmlns:a16="http://schemas.microsoft.com/office/drawing/2014/main" id="{5506DF51-B510-62F8-3F3A-8CEB2EC58AB5}"/>
              </a:ext>
            </a:extLst>
          </p:cNvPr>
          <p:cNvSpPr txBox="1">
            <a:spLocks/>
          </p:cNvSpPr>
          <p:nvPr/>
        </p:nvSpPr>
        <p:spPr>
          <a:xfrm>
            <a:off x="205678" y="3929682"/>
            <a:ext cx="2556800" cy="2928317"/>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377" rtl="0" eaLnBrk="1" fontAlgn="auto" latinLnBrk="0" hangingPunct="1">
              <a:lnSpc>
                <a:spcPct val="80000"/>
              </a:lnSpc>
              <a:spcBef>
                <a:spcPts val="1000"/>
              </a:spcBef>
              <a:spcAft>
                <a:spcPts val="0"/>
              </a:spcAft>
              <a:buClr>
                <a:srgbClr val="005EB8"/>
              </a:buClr>
              <a:buSzTx/>
              <a:buFont typeface="Arial" panose="020B0604020202020204" pitchFamily="34" charset="0"/>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DART:  </a:t>
            </a:r>
            <a:r>
              <a:rPr kumimoji="0" lang="en-GB" sz="16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Integration and Analysis of Data using Artificial Intelligence to Improve Patient Outcomes with Thoracic Diseases</a:t>
            </a:r>
            <a:endParaRPr kumimoji="0" lang="en-US" sz="16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1" indent="0" algn="l" defTabSz="914377" rtl="0" eaLnBrk="1" fontAlgn="auto" latinLnBrk="0" hangingPunct="1">
              <a:lnSpc>
                <a:spcPct val="80000"/>
              </a:lnSpc>
              <a:spcBef>
                <a:spcPts val="1000"/>
              </a:spcBef>
              <a:spcAft>
                <a:spcPts val="0"/>
              </a:spcAft>
              <a:buClr>
                <a:srgbClr val="005EB8"/>
              </a:buClr>
              <a:buSzTx/>
              <a:buFont typeface="Arial" panose="020B0604020202020204" pitchFamily="34" charset="0"/>
              <a:buNone/>
              <a:tabLst/>
              <a:defRPr/>
            </a:pPr>
            <a: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400,000 lung cancer screening records now held (150,000 with one or more CT scans).  </a:t>
            </a:r>
          </a:p>
          <a:p>
            <a:pPr marL="0" marR="0" lvl="1" indent="0" algn="l" defTabSz="914377" rtl="0" eaLnBrk="1" fontAlgn="auto" latinLnBrk="0" hangingPunct="1">
              <a:lnSpc>
                <a:spcPct val="80000"/>
              </a:lnSpc>
              <a:spcBef>
                <a:spcPts val="1000"/>
              </a:spcBef>
              <a:spcAft>
                <a:spcPts val="0"/>
              </a:spcAft>
              <a:buClr>
                <a:srgbClr val="005EB8"/>
              </a:buClr>
              <a:buSzTx/>
              <a:buFont typeface="Arial" panose="020B0604020202020204" pitchFamily="34" charset="0"/>
              <a:buNone/>
              <a:tabLst/>
              <a:defRPr/>
            </a:pPr>
            <a:r>
              <a:rPr kumimoji="0" lang="en-US" sz="1600" b="0" i="0" u="none" strike="noStrike" kern="1200" cap="none" spc="0" normalizeH="0" baseline="0" noProof="0" dirty="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rPr>
              <a:t>DART is the </a:t>
            </a:r>
            <a:r>
              <a:rPr kumimoji="0" lang="en-US" sz="1600" b="1" i="0" u="none" strike="noStrike" kern="1200" cap="none" spc="0" normalizeH="0" baseline="0" noProof="0" dirty="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rPr>
              <a:t>largest dataset of its kind in the world </a:t>
            </a:r>
            <a:endParaRPr kumimoji="0" lang="en-US" sz="1600" b="0" i="0" u="none" strike="noStrike" kern="1200" cap="none" spc="0" normalizeH="0" baseline="0" noProof="0" dirty="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a16="http://schemas.microsoft.com/office/drawing/2014/main" id="{C667DAD7-FB5A-6C04-24F3-CFF3B8582D7D}"/>
              </a:ext>
            </a:extLst>
          </p:cNvPr>
          <p:cNvSpPr txBox="1">
            <a:spLocks/>
          </p:cNvSpPr>
          <p:nvPr/>
        </p:nvSpPr>
        <p:spPr>
          <a:xfrm>
            <a:off x="9288487" y="3907874"/>
            <a:ext cx="2687638" cy="280401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base" latinLnBrk="0" hangingPunct="1">
              <a:lnSpc>
                <a:spcPct val="90000"/>
              </a:lnSpc>
              <a:spcBef>
                <a:spcPts val="1000"/>
              </a:spcBef>
              <a:spcAft>
                <a:spcPts val="0"/>
              </a:spcAft>
              <a:buClr>
                <a:srgbClr val="005EB8"/>
              </a:buClr>
              <a:buSzTx/>
              <a:buFont typeface="Arial" panose="020B0604020202020204" pitchFamily="34" charset="0"/>
              <a:buNone/>
              <a:tabLst/>
              <a:defRPr/>
            </a:pPr>
            <a:r>
              <a:rPr kumimoji="0" lang="en-GB" sz="1600" b="1"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PBMPC:  Patient Blood management and perioperative care </a:t>
            </a:r>
            <a:endParaRPr kumimoji="0" lang="en-GB" sz="1600" b="0"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77" rtl="0" eaLnBrk="1" fontAlgn="base" latinLnBrk="0" hangingPunct="1">
              <a:lnSpc>
                <a:spcPct val="90000"/>
              </a:lnSpc>
              <a:spcBef>
                <a:spcPts val="1000"/>
              </a:spcBef>
              <a:spcAft>
                <a:spcPts val="0"/>
              </a:spcAft>
              <a:buClr>
                <a:srgbClr val="005EB8"/>
              </a:buClr>
              <a:buSzTx/>
              <a:buFont typeface="Arial" panose="020B0604020202020204" pitchFamily="34" charset="0"/>
              <a:buNone/>
              <a:tabLst/>
              <a:defRPr/>
            </a:pPr>
            <a:r>
              <a:rPr kumimoji="0" lang="en-GB" sz="1600" b="0"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Bringing together real-world NHS data to help understand who receives transfusions and whether they follow best practice.</a:t>
            </a:r>
          </a:p>
          <a:p>
            <a:pPr marL="0" marR="0" lvl="0" indent="0" algn="l" defTabSz="914377" rtl="0" eaLnBrk="1" fontAlgn="auto" latinLnBrk="0" hangingPunct="1">
              <a:lnSpc>
                <a:spcPct val="100000"/>
              </a:lnSpc>
              <a:spcBef>
                <a:spcPts val="1000"/>
              </a:spcBef>
              <a:spcAft>
                <a:spcPts val="0"/>
              </a:spcAft>
              <a:buClr>
                <a:srgbClr val="005EB8"/>
              </a:buClr>
              <a:buSzTx/>
              <a:buFont typeface="Arial" panose="020B0604020202020204" pitchFamily="34" charset="0"/>
              <a:buNone/>
              <a:tabLst/>
              <a:defRPr/>
            </a:pPr>
            <a:r>
              <a:rPr kumimoji="0" lang="en-GB" sz="1600" b="0" i="0" u="none" strike="noStrike" kern="1200" cap="none" spc="0" normalizeH="0" baseline="0" noProof="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rPr>
              <a:t>Generating </a:t>
            </a:r>
            <a:r>
              <a:rPr kumimoji="0" lang="en-GB" sz="1600" b="1" i="0" u="none" strike="noStrike" kern="1200" cap="none" spc="0" normalizeH="0" baseline="0" noProof="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rPr>
              <a:t>evidence to drive national policy</a:t>
            </a:r>
          </a:p>
        </p:txBody>
      </p:sp>
      <p:pic>
        <p:nvPicPr>
          <p:cNvPr id="6" name="Picture 5">
            <a:extLst>
              <a:ext uri="{FF2B5EF4-FFF2-40B4-BE49-F238E27FC236}">
                <a16:creationId xmlns:a16="http://schemas.microsoft.com/office/drawing/2014/main" id="{42DC6206-E326-E797-043B-B61BCFCE3E09}"/>
              </a:ext>
            </a:extLst>
          </p:cNvPr>
          <p:cNvPicPr>
            <a:picLocks noChangeAspect="1"/>
          </p:cNvPicPr>
          <p:nvPr/>
        </p:nvPicPr>
        <p:blipFill>
          <a:blip r:embed="rId3"/>
          <a:srcRect r="21162" b="15109"/>
          <a:stretch>
            <a:fillRect/>
          </a:stretch>
        </p:blipFill>
        <p:spPr>
          <a:xfrm>
            <a:off x="6161031" y="2183246"/>
            <a:ext cx="2717155" cy="1533511"/>
          </a:xfrm>
          <a:prstGeom prst="rect">
            <a:avLst/>
          </a:prstGeom>
        </p:spPr>
      </p:pic>
      <p:pic>
        <p:nvPicPr>
          <p:cNvPr id="13" name="Picture 12">
            <a:extLst>
              <a:ext uri="{FF2B5EF4-FFF2-40B4-BE49-F238E27FC236}">
                <a16:creationId xmlns:a16="http://schemas.microsoft.com/office/drawing/2014/main" id="{8A96B55C-E9FF-8052-2F14-7E3478190CD2}"/>
              </a:ext>
            </a:extLst>
          </p:cNvPr>
          <p:cNvPicPr>
            <a:picLocks noChangeAspect="1"/>
          </p:cNvPicPr>
          <p:nvPr/>
        </p:nvPicPr>
        <p:blipFill>
          <a:blip r:embed="rId4"/>
          <a:srcRect t="20758"/>
          <a:stretch>
            <a:fillRect/>
          </a:stretch>
        </p:blipFill>
        <p:spPr>
          <a:xfrm>
            <a:off x="9288487" y="2183246"/>
            <a:ext cx="2687638" cy="1507317"/>
          </a:xfrm>
          <a:prstGeom prst="rect">
            <a:avLst/>
          </a:prstGeom>
        </p:spPr>
      </p:pic>
      <p:sp>
        <p:nvSpPr>
          <p:cNvPr id="14" name="Content Placeholder 2">
            <a:extLst>
              <a:ext uri="{FF2B5EF4-FFF2-40B4-BE49-F238E27FC236}">
                <a16:creationId xmlns:a16="http://schemas.microsoft.com/office/drawing/2014/main" id="{985D1CA1-31F5-2E5A-40F8-1B831E54808A}"/>
              </a:ext>
            </a:extLst>
          </p:cNvPr>
          <p:cNvSpPr txBox="1">
            <a:spLocks/>
          </p:cNvSpPr>
          <p:nvPr/>
        </p:nvSpPr>
        <p:spPr>
          <a:xfrm>
            <a:off x="6107644" y="3886064"/>
            <a:ext cx="3036356" cy="297193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base" latinLnBrk="0" hangingPunct="1">
              <a:lnSpc>
                <a:spcPct val="90000"/>
              </a:lnSpc>
              <a:spcBef>
                <a:spcPts val="1000"/>
              </a:spcBef>
              <a:spcAft>
                <a:spcPts val="0"/>
              </a:spcAft>
              <a:buClr>
                <a:srgbClr val="005EB8"/>
              </a:buClr>
              <a:buSzTx/>
              <a:buFont typeface="Arial" panose="020B0604020202020204" pitchFamily="34" charset="0"/>
              <a:buNone/>
              <a:tabLst/>
              <a:defRPr/>
            </a:pPr>
            <a:r>
              <a:rPr kumimoji="0" lang="en-GB" sz="1600" b="1"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SAMURAI:  Systematic Assessment of the Medical Utility of Radiology AI </a:t>
            </a:r>
          </a:p>
          <a:p>
            <a:pPr marL="0" marR="0" lvl="0" indent="0" algn="l" defTabSz="914377" rtl="0" eaLnBrk="1" fontAlgn="base" latinLnBrk="0" hangingPunct="1">
              <a:lnSpc>
                <a:spcPct val="90000"/>
              </a:lnSpc>
              <a:spcBef>
                <a:spcPts val="1000"/>
              </a:spcBef>
              <a:spcAft>
                <a:spcPts val="0"/>
              </a:spcAft>
              <a:buClr>
                <a:srgbClr val="005EB8"/>
              </a:buClr>
              <a:buSzTx/>
              <a:buFont typeface="Arial" panose="020B0604020202020204" pitchFamily="34" charset="0"/>
              <a:buNone/>
              <a:tabLst/>
              <a:defRPr/>
            </a:pPr>
            <a:r>
              <a:rPr kumimoji="0" lang="en-GB" sz="1600" b="0"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evaluating the real-world impact of implementing </a:t>
            </a:r>
            <a:r>
              <a:rPr kumimoji="0" lang="en-GB" sz="1600" b="0" i="0" u="none" strike="noStrike" kern="1200" cap="none" spc="0" normalizeH="0" baseline="0" noProof="0" err="1">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Radiobotics</a:t>
            </a:r>
            <a:r>
              <a:rPr kumimoji="0" lang="en-GB" sz="1600" b="0"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 AI-powered fracture detection tool, </a:t>
            </a:r>
            <a:r>
              <a:rPr kumimoji="0" lang="en-GB" sz="1600" b="0" i="0" u="none" strike="noStrike" kern="1200" cap="none" spc="0" normalizeH="0" baseline="0" noProof="0" err="1">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RBfracture</a:t>
            </a:r>
            <a:r>
              <a:rPr kumimoji="0" lang="en-GB" sz="1600" b="0"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 in clinical workflows </a:t>
            </a:r>
          </a:p>
          <a:p>
            <a:pPr marL="0" marR="0" lvl="0" indent="0" algn="l" defTabSz="914377" rtl="0" eaLnBrk="1" fontAlgn="base" latinLnBrk="0" hangingPunct="1">
              <a:lnSpc>
                <a:spcPct val="90000"/>
              </a:lnSpc>
              <a:spcBef>
                <a:spcPts val="1000"/>
              </a:spcBef>
              <a:spcAft>
                <a:spcPts val="0"/>
              </a:spcAft>
              <a:buClr>
                <a:srgbClr val="005EB8"/>
              </a:buClr>
              <a:buSzTx/>
              <a:buFont typeface="Arial" panose="020B0604020202020204" pitchFamily="34" charset="0"/>
              <a:buNone/>
              <a:tabLst/>
              <a:defRPr/>
            </a:pPr>
            <a:r>
              <a:rPr kumimoji="0" lang="en-GB" sz="1600" b="1" i="0" u="none" strike="noStrike" kern="1200" cap="none" spc="0" normalizeH="0" baseline="0" noProof="0">
                <a:ln>
                  <a:noFill/>
                </a:ln>
                <a:solidFill>
                  <a:srgbClr val="44546A"/>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600" b="1" i="0" u="none" strike="noStrike" kern="1200" cap="none" spc="0" normalizeH="0" baseline="0" noProof="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rPr>
              <a:t>UK’s first </a:t>
            </a:r>
            <a:r>
              <a:rPr kumimoji="0" lang="en-GB" sz="1600" b="0" i="0" u="none" strike="noStrike" kern="1200" cap="none" spc="0" normalizeH="0" baseline="0" noProof="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rPr>
              <a:t>multicentre RCT of AI-assisted fracture detection in the ED – </a:t>
            </a:r>
            <a:r>
              <a:rPr kumimoji="0" lang="en-GB" sz="1600" b="1" i="0" u="none" strike="noStrike" kern="1200" cap="none" spc="0" normalizeH="0" baseline="0" noProof="0">
                <a:ln>
                  <a:noFill/>
                </a:ln>
                <a:solidFill>
                  <a:srgbClr val="00A399"/>
                </a:solidFill>
                <a:effectLst/>
                <a:uLnTx/>
                <a:uFillTx/>
                <a:latin typeface="Calibri" panose="020F0502020204030204" pitchFamily="34" charset="0"/>
                <a:ea typeface="Calibri" panose="020F0502020204030204" pitchFamily="34" charset="0"/>
                <a:cs typeface="Calibri" panose="020F0502020204030204" pitchFamily="34" charset="0"/>
              </a:rPr>
              <a:t>addressing NICE evidence gap</a:t>
            </a:r>
          </a:p>
        </p:txBody>
      </p:sp>
      <p:pic>
        <p:nvPicPr>
          <p:cNvPr id="5" name="Picture 4">
            <a:extLst>
              <a:ext uri="{FF2B5EF4-FFF2-40B4-BE49-F238E27FC236}">
                <a16:creationId xmlns:a16="http://schemas.microsoft.com/office/drawing/2014/main" id="{1B4D0C65-1385-379D-5297-509D4BAC478B}"/>
              </a:ext>
            </a:extLst>
          </p:cNvPr>
          <p:cNvPicPr>
            <a:picLocks noChangeAspect="1"/>
          </p:cNvPicPr>
          <p:nvPr/>
        </p:nvPicPr>
        <p:blipFill>
          <a:blip r:embed="rId5"/>
          <a:srcRect l="10867" r="13617" b="-745"/>
          <a:stretch>
            <a:fillRect/>
          </a:stretch>
        </p:blipFill>
        <p:spPr>
          <a:xfrm>
            <a:off x="3066453" y="2183246"/>
            <a:ext cx="2687638" cy="1607683"/>
          </a:xfrm>
          <a:prstGeom prst="rect">
            <a:avLst/>
          </a:prstGeom>
        </p:spPr>
      </p:pic>
      <p:pic>
        <p:nvPicPr>
          <p:cNvPr id="4" name="Picture 3">
            <a:extLst>
              <a:ext uri="{FF2B5EF4-FFF2-40B4-BE49-F238E27FC236}">
                <a16:creationId xmlns:a16="http://schemas.microsoft.com/office/drawing/2014/main" id="{39EC532B-1DC7-757D-E868-4E5149E4C732}"/>
              </a:ext>
            </a:extLst>
          </p:cNvPr>
          <p:cNvPicPr>
            <a:picLocks noChangeAspect="1"/>
          </p:cNvPicPr>
          <p:nvPr/>
        </p:nvPicPr>
        <p:blipFill>
          <a:blip r:embed="rId6"/>
          <a:srcRect l="5429" r="10491" b="12904"/>
          <a:stretch>
            <a:fillRect/>
          </a:stretch>
        </p:blipFill>
        <p:spPr>
          <a:xfrm>
            <a:off x="205678" y="2167259"/>
            <a:ext cx="2687638" cy="1549498"/>
          </a:xfrm>
          <a:prstGeom prst="rect">
            <a:avLst/>
          </a:prstGeom>
        </p:spPr>
      </p:pic>
    </p:spTree>
    <p:extLst>
      <p:ext uri="{BB962C8B-B14F-4D97-AF65-F5344CB8AC3E}">
        <p14:creationId xmlns:p14="http://schemas.microsoft.com/office/powerpoint/2010/main" val="10399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3BB5-B5DF-AF5B-D3EB-DFD09E4C5B2C}"/>
              </a:ext>
            </a:extLst>
          </p:cNvPr>
          <p:cNvSpPr>
            <a:spLocks noGrp="1"/>
          </p:cNvSpPr>
          <p:nvPr>
            <p:ph type="title"/>
          </p:nvPr>
        </p:nvSpPr>
        <p:spPr>
          <a:xfrm>
            <a:off x="0" y="1048906"/>
            <a:ext cx="12192000" cy="677322"/>
          </a:xfrm>
        </p:spPr>
        <p:txBody>
          <a:bodyPr/>
          <a:lstStyle/>
          <a:p>
            <a:pPr algn="ctr"/>
            <a:r>
              <a:rPr lang="en-GB" dirty="0"/>
              <a:t>Present day impact </a:t>
            </a:r>
          </a:p>
        </p:txBody>
      </p:sp>
      <p:sp>
        <p:nvSpPr>
          <p:cNvPr id="3" name="Content Placeholder 2">
            <a:extLst>
              <a:ext uri="{FF2B5EF4-FFF2-40B4-BE49-F238E27FC236}">
                <a16:creationId xmlns:a16="http://schemas.microsoft.com/office/drawing/2014/main" id="{46D54FF9-0DD7-ADA8-1BA8-987227C06524}"/>
              </a:ext>
            </a:extLst>
          </p:cNvPr>
          <p:cNvSpPr>
            <a:spLocks noGrp="1"/>
          </p:cNvSpPr>
          <p:nvPr>
            <p:ph sz="half" idx="1"/>
          </p:nvPr>
        </p:nvSpPr>
        <p:spPr>
          <a:xfrm>
            <a:off x="4250267" y="3824881"/>
            <a:ext cx="3776135" cy="2872251"/>
          </a:xfrm>
        </p:spPr>
        <p:txBody>
          <a:bodyPr>
            <a:normAutofit/>
          </a:bodyPr>
          <a:lstStyle/>
          <a:p>
            <a:r>
              <a:rPr lang="en-GB" sz="1600" dirty="0"/>
              <a:t>OXPOS (sarcoma) </a:t>
            </a:r>
          </a:p>
          <a:p>
            <a:r>
              <a:rPr lang="en-GB" sz="1600" dirty="0"/>
              <a:t>Roche + University of Oxford </a:t>
            </a:r>
          </a:p>
          <a:p>
            <a:r>
              <a:rPr lang="en-GB" sz="1600" dirty="0"/>
              <a:t>Largest sarcoma trial in Europe</a:t>
            </a:r>
          </a:p>
          <a:p>
            <a:r>
              <a:rPr lang="en-GB" sz="1600" dirty="0"/>
              <a:t>SDE links and provides data, supporting product development and shadow MDT</a:t>
            </a:r>
          </a:p>
        </p:txBody>
      </p:sp>
      <p:sp>
        <p:nvSpPr>
          <p:cNvPr id="4" name="Content Placeholder 3">
            <a:extLst>
              <a:ext uri="{FF2B5EF4-FFF2-40B4-BE49-F238E27FC236}">
                <a16:creationId xmlns:a16="http://schemas.microsoft.com/office/drawing/2014/main" id="{9655F1C0-F87B-7064-E0B3-4D1379096958}"/>
              </a:ext>
            </a:extLst>
          </p:cNvPr>
          <p:cNvSpPr>
            <a:spLocks noGrp="1"/>
          </p:cNvSpPr>
          <p:nvPr>
            <p:ph sz="half" idx="2"/>
          </p:nvPr>
        </p:nvSpPr>
        <p:spPr>
          <a:xfrm>
            <a:off x="205051" y="3824882"/>
            <a:ext cx="3488521" cy="3204745"/>
          </a:xfrm>
        </p:spPr>
        <p:txBody>
          <a:bodyPr>
            <a:normAutofit/>
          </a:bodyPr>
          <a:lstStyle/>
          <a:p>
            <a:r>
              <a:rPr lang="en-GB" sz="1600"/>
              <a:t>Multiple Myeloma </a:t>
            </a:r>
          </a:p>
          <a:p>
            <a:r>
              <a:rPr lang="en-GB" sz="1600" err="1"/>
              <a:t>Arcturis</a:t>
            </a:r>
            <a:r>
              <a:rPr lang="en-GB" sz="1600"/>
              <a:t> </a:t>
            </a:r>
          </a:p>
          <a:p>
            <a:r>
              <a:rPr lang="en-GB" sz="1600"/>
              <a:t>Built a synthetic control arm with SDE data </a:t>
            </a:r>
          </a:p>
          <a:p>
            <a:r>
              <a:rPr lang="en-GB" sz="1600"/>
              <a:t>RWD commended by NICE </a:t>
            </a:r>
          </a:p>
          <a:p>
            <a:r>
              <a:rPr lang="en-GB" sz="1600"/>
              <a:t>Supported approval of additional treatment for triple refractory patients</a:t>
            </a:r>
          </a:p>
        </p:txBody>
      </p:sp>
      <p:pic>
        <p:nvPicPr>
          <p:cNvPr id="5" name="Picture 2">
            <a:extLst>
              <a:ext uri="{FF2B5EF4-FFF2-40B4-BE49-F238E27FC236}">
                <a16:creationId xmlns:a16="http://schemas.microsoft.com/office/drawing/2014/main" id="{378A86AF-7371-0718-36BC-F7F0DD053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743" y="1911226"/>
            <a:ext cx="3030511" cy="1726318"/>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4CFF6D-6A16-C30B-9FAE-A89EE507CA89}"/>
              </a:ext>
            </a:extLst>
          </p:cNvPr>
          <p:cNvPicPr>
            <a:picLocks noChangeAspect="1"/>
          </p:cNvPicPr>
          <p:nvPr/>
        </p:nvPicPr>
        <p:blipFill>
          <a:blip r:embed="rId4"/>
          <a:stretch>
            <a:fillRect/>
          </a:stretch>
        </p:blipFill>
        <p:spPr>
          <a:xfrm>
            <a:off x="506858" y="1911227"/>
            <a:ext cx="3186714" cy="1726318"/>
          </a:xfrm>
          <a:prstGeom prst="rect">
            <a:avLst/>
          </a:prstGeom>
          <a:ln>
            <a:solidFill>
              <a:schemeClr val="accent2"/>
            </a:solidFill>
          </a:ln>
        </p:spPr>
      </p:pic>
      <p:pic>
        <p:nvPicPr>
          <p:cNvPr id="9" name="Picture 8">
            <a:extLst>
              <a:ext uri="{FF2B5EF4-FFF2-40B4-BE49-F238E27FC236}">
                <a16:creationId xmlns:a16="http://schemas.microsoft.com/office/drawing/2014/main" id="{11FCE702-57A2-3435-35B4-E3903F4DD683}"/>
              </a:ext>
            </a:extLst>
          </p:cNvPr>
          <p:cNvPicPr>
            <a:picLocks noChangeAspect="1"/>
          </p:cNvPicPr>
          <p:nvPr/>
        </p:nvPicPr>
        <p:blipFill>
          <a:blip r:embed="rId5"/>
          <a:stretch>
            <a:fillRect/>
          </a:stretch>
        </p:blipFill>
        <p:spPr>
          <a:xfrm>
            <a:off x="8498425" y="1911226"/>
            <a:ext cx="3253308" cy="1682091"/>
          </a:xfrm>
          <a:prstGeom prst="rect">
            <a:avLst/>
          </a:prstGeom>
          <a:ln>
            <a:solidFill>
              <a:schemeClr val="accent2"/>
            </a:solidFill>
          </a:ln>
        </p:spPr>
      </p:pic>
      <p:sp>
        <p:nvSpPr>
          <p:cNvPr id="10" name="Content Placeholder 2">
            <a:extLst>
              <a:ext uri="{FF2B5EF4-FFF2-40B4-BE49-F238E27FC236}">
                <a16:creationId xmlns:a16="http://schemas.microsoft.com/office/drawing/2014/main" id="{668D947C-0F68-6DEA-DBA7-FBD7BB0D46B0}"/>
              </a:ext>
            </a:extLst>
          </p:cNvPr>
          <p:cNvSpPr txBox="1">
            <a:spLocks/>
          </p:cNvSpPr>
          <p:nvPr/>
        </p:nvSpPr>
        <p:spPr>
          <a:xfrm>
            <a:off x="8128000" y="3824881"/>
            <a:ext cx="3623733" cy="2956917"/>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“Best longitudinal dataset for Hepatitis B in Europe” </a:t>
            </a:r>
          </a:p>
          <a:p>
            <a:pPr marL="228594" marR="0" lvl="0" indent="-228594" algn="l" defTabSz="914377" rtl="0" eaLnBrk="1" fontAlgn="auto" latinLnBrk="0" hangingPunct="1">
              <a:lnSpc>
                <a:spcPct val="90000"/>
              </a:lnSpc>
              <a:spcBef>
                <a:spcPts val="100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GSK + University of Oxford + NIHR BRCs </a:t>
            </a:r>
          </a:p>
          <a:p>
            <a:pPr marL="228594" marR="0" lvl="0" indent="-228594" algn="l" defTabSz="914377" rtl="0" eaLnBrk="1" fontAlgn="auto" latinLnBrk="0" hangingPunct="1">
              <a:lnSpc>
                <a:spcPct val="90000"/>
              </a:lnSpc>
              <a:spcBef>
                <a:spcPts val="100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Planned linkage with UK HSA to track progress against WHO 2030 viral Hepatitis elimination target </a:t>
            </a:r>
          </a:p>
        </p:txBody>
      </p:sp>
    </p:spTree>
    <p:extLst>
      <p:ext uri="{BB962C8B-B14F-4D97-AF65-F5344CB8AC3E}">
        <p14:creationId xmlns:p14="http://schemas.microsoft.com/office/powerpoint/2010/main" val="2456397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heme/theme1.xml><?xml version="1.0" encoding="utf-8"?>
<a:theme xmlns:a="http://schemas.openxmlformats.org/drawingml/2006/main" name="2_Office Theme">
  <a:themeElements>
    <a:clrScheme name="SNSDE Colours">
      <a:dk1>
        <a:srgbClr val="000000"/>
      </a:dk1>
      <a:lt1>
        <a:srgbClr val="FFFFFF"/>
      </a:lt1>
      <a:dk2>
        <a:srgbClr val="44546A"/>
      </a:dk2>
      <a:lt2>
        <a:srgbClr val="E7E6E6"/>
      </a:lt2>
      <a:accent1>
        <a:srgbClr val="005EB8"/>
      </a:accent1>
      <a:accent2>
        <a:srgbClr val="00A399"/>
      </a:accent2>
      <a:accent3>
        <a:srgbClr val="003087"/>
      </a:accent3>
      <a:accent4>
        <a:srgbClr val="FFFFFF"/>
      </a:accent4>
      <a:accent5>
        <a:srgbClr val="FFFFFF"/>
      </a:accent5>
      <a:accent6>
        <a:srgbClr val="FFFFFF"/>
      </a:accent6>
      <a:hlink>
        <a:srgbClr val="00A399"/>
      </a:hlink>
      <a:folHlink>
        <a:srgbClr val="005B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BA9D4014D284796CB7E53D251E02B" ma:contentTypeVersion="20" ma:contentTypeDescription="Create a new document." ma:contentTypeScope="" ma:versionID="741ec1c22574ddd70f154acda7c113e4">
  <xsd:schema xmlns:xsd="http://www.w3.org/2001/XMLSchema" xmlns:xs="http://www.w3.org/2001/XMLSchema" xmlns:p="http://schemas.microsoft.com/office/2006/metadata/properties" xmlns:ns2="4be71d6b-2674-4843-bd83-ff545a59b82c" xmlns:ns3="e0498750-bc48-486e-b40f-f191aecd041c" targetNamespace="http://schemas.microsoft.com/office/2006/metadata/properties" ma:root="true" ma:fieldsID="8230ec862ae74116f7a4b759ff61e8ff" ns2:_="" ns3:_="">
    <xsd:import namespace="4be71d6b-2674-4843-bd83-ff545a59b82c"/>
    <xsd:import namespace="e0498750-bc48-486e-b40f-f191aecd0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Commen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71d6b-2674-4843-bd83-ff545a59b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98c215-db77-46a5-90c5-97344132cbc4" ma:termSetId="09814cd3-568e-fe90-9814-8d621ff8fb84" ma:anchorId="fba54fb3-c3e1-fe81-a776-ca4b69148c4d" ma:open="true" ma:isKeyword="false">
      <xsd:complexType>
        <xsd:sequence>
          <xsd:element ref="pc:Terms" minOccurs="0" maxOccurs="1"/>
        </xsd:sequence>
      </xsd:complexType>
    </xsd:element>
    <xsd:element name="Comment" ma:index="24" nillable="true" ma:displayName="Comment" ma:description="Information about file" ma:format="Dropdown" ma:internalName="Comment">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498750-bc48-486e-b40f-f191aecd041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304379-af2c-4db9-9e49-5c12b75ce1ba}" ma:internalName="TaxCatchAll" ma:showField="CatchAllData" ma:web="e0498750-bc48-486e-b40f-f191aecd0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4be71d6b-2674-4843-bd83-ff545a59b82c" xsi:nil="true"/>
    <lcf76f155ced4ddcb4097134ff3c332f xmlns="4be71d6b-2674-4843-bd83-ff545a59b82c">
      <Terms xmlns="http://schemas.microsoft.com/office/infopath/2007/PartnerControls"/>
    </lcf76f155ced4ddcb4097134ff3c332f>
    <TaxCatchAll xmlns="e0498750-bc48-486e-b40f-f191aecd041c" xsi:nil="true"/>
  </documentManagement>
</p:properties>
</file>

<file path=customXml/itemProps1.xml><?xml version="1.0" encoding="utf-8"?>
<ds:datastoreItem xmlns:ds="http://schemas.openxmlformats.org/officeDocument/2006/customXml" ds:itemID="{32B67E18-C78A-45FA-9D74-4638FDE86EA9}"/>
</file>

<file path=customXml/itemProps2.xml><?xml version="1.0" encoding="utf-8"?>
<ds:datastoreItem xmlns:ds="http://schemas.openxmlformats.org/officeDocument/2006/customXml" ds:itemID="{4DFDFB16-1A01-4549-A17C-11BA19BA6531}"/>
</file>

<file path=customXml/itemProps3.xml><?xml version="1.0" encoding="utf-8"?>
<ds:datastoreItem xmlns:ds="http://schemas.openxmlformats.org/officeDocument/2006/customXml" ds:itemID="{CBC68931-3608-4336-B907-555880610C99}"/>
</file>

<file path=docProps/app.xml><?xml version="1.0" encoding="utf-8"?>
<Properties xmlns="http://schemas.openxmlformats.org/officeDocument/2006/extended-properties" xmlns:vt="http://schemas.openxmlformats.org/officeDocument/2006/docPropsVTypes">
  <TotalTime>7</TotalTime>
  <Words>639</Words>
  <Application>Microsoft Office PowerPoint</Application>
  <PresentationFormat>Widescreen</PresentationFormat>
  <Paragraphs>70</Paragraphs>
  <Slides>2</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System Font Regular</vt:lpstr>
      <vt:lpstr>2_Office Theme</vt:lpstr>
      <vt:lpstr>Real world research that translates to care</vt:lpstr>
      <vt:lpstr>Present day impact </vt:lpstr>
    </vt:vector>
  </TitlesOfParts>
  <Company>Oxford University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Coysh, Claire (RTH) OUH</dc:creator>
  <cp:lastModifiedBy>Coysh, Claire (RTH) OUH</cp:lastModifiedBy>
  <cp:revision>1</cp:revision>
  <dcterms:created xsi:type="dcterms:W3CDTF">2026-03-17T15:51:48Z</dcterms:created>
  <dcterms:modified xsi:type="dcterms:W3CDTF">2026-03-17T15:59:01Z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0x01010079BBA9D4014D284796CB7E53D251E02B</vt:lpwstr>
  </property>
</Properties>
</file>